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0" r:id="rId5"/>
  </p:sldMasterIdLst>
  <p:notesMasterIdLst>
    <p:notesMasterId r:id="rId35"/>
  </p:notesMasterIdLst>
  <p:handoutMasterIdLst>
    <p:handoutMasterId r:id="rId36"/>
  </p:handoutMasterIdLst>
  <p:sldIdLst>
    <p:sldId id="256" r:id="rId6"/>
    <p:sldId id="301" r:id="rId7"/>
    <p:sldId id="288" r:id="rId8"/>
    <p:sldId id="280" r:id="rId9"/>
    <p:sldId id="276" r:id="rId10"/>
    <p:sldId id="290" r:id="rId11"/>
    <p:sldId id="289" r:id="rId12"/>
    <p:sldId id="292" r:id="rId13"/>
    <p:sldId id="304" r:id="rId14"/>
    <p:sldId id="303" r:id="rId15"/>
    <p:sldId id="293" r:id="rId16"/>
    <p:sldId id="282" r:id="rId17"/>
    <p:sldId id="294" r:id="rId18"/>
    <p:sldId id="279" r:id="rId19"/>
    <p:sldId id="295" r:id="rId20"/>
    <p:sldId id="317" r:id="rId21"/>
    <p:sldId id="296" r:id="rId22"/>
    <p:sldId id="298" r:id="rId23"/>
    <p:sldId id="299" r:id="rId24"/>
    <p:sldId id="305" r:id="rId25"/>
    <p:sldId id="306" r:id="rId26"/>
    <p:sldId id="318" r:id="rId27"/>
    <p:sldId id="309" r:id="rId28"/>
    <p:sldId id="311" r:id="rId29"/>
    <p:sldId id="283" r:id="rId30"/>
    <p:sldId id="315" r:id="rId31"/>
    <p:sldId id="314" r:id="rId32"/>
    <p:sldId id="316"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94652" autoAdjust="0"/>
  </p:normalViewPr>
  <p:slideViewPr>
    <p:cSldViewPr snapToGrid="0" showGuides="1">
      <p:cViewPr varScale="1">
        <p:scale>
          <a:sx n="73" d="100"/>
          <a:sy n="73" d="100"/>
        </p:scale>
        <p:origin x="82" y="240"/>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image" Target="../media/image6.JPG"/></Relationships>
</file>

<file path=ppt/diagrams/_rels/data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image" Target="../media/image6.JPG"/></Relationships>
</file>

<file path=ppt/diagrams/_rels/drawing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78162-18EF-46F0-8A56-03E3ADA87A3C}"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SG"/>
        </a:p>
      </dgm:t>
    </dgm:pt>
    <dgm:pt modelId="{19B89AF9-C569-49EA-93E0-DF7BF40A5065}">
      <dgm:prSet phldrT="[Text]"/>
      <dgm:spPr/>
      <dgm:t>
        <a:bodyPr/>
        <a:lstStyle/>
        <a:p>
          <a:r>
            <a:rPr lang="en-SG" b="1" dirty="0"/>
            <a:t>Efficiency in allocate resources</a:t>
          </a:r>
        </a:p>
      </dgm:t>
    </dgm:pt>
    <dgm:pt modelId="{E75A226D-B52F-4886-83E4-54AA0F681009}" type="parTrans" cxnId="{A678A4FE-89CB-45C9-97A7-E003D2CE8BAD}">
      <dgm:prSet/>
      <dgm:spPr/>
      <dgm:t>
        <a:bodyPr/>
        <a:lstStyle/>
        <a:p>
          <a:endParaRPr lang="en-SG"/>
        </a:p>
      </dgm:t>
    </dgm:pt>
    <dgm:pt modelId="{81BB46B8-2074-4278-A6EA-04917859E448}" type="sibTrans" cxnId="{A678A4FE-89CB-45C9-97A7-E003D2CE8BAD}">
      <dgm:prSet/>
      <dgm:spPr/>
      <dgm:t>
        <a:bodyPr/>
        <a:lstStyle/>
        <a:p>
          <a:endParaRPr lang="en-SG"/>
        </a:p>
      </dgm:t>
    </dgm:pt>
    <dgm:pt modelId="{6C770B45-DE63-4099-A52F-5C21C5CD30A8}">
      <dgm:prSet phldrT="[Text]"/>
      <dgm:spPr/>
      <dgm:t>
        <a:bodyPr/>
        <a:lstStyle/>
        <a:p>
          <a:r>
            <a:rPr lang="en-SG" b="1" dirty="0"/>
            <a:t>Save time and cost </a:t>
          </a:r>
        </a:p>
      </dgm:t>
    </dgm:pt>
    <dgm:pt modelId="{82F71657-08EC-4C4C-9877-92E087AB2E96}" type="parTrans" cxnId="{733BD716-DD0E-4B8B-B3E6-F864B74E9073}">
      <dgm:prSet/>
      <dgm:spPr/>
      <dgm:t>
        <a:bodyPr/>
        <a:lstStyle/>
        <a:p>
          <a:endParaRPr lang="en-SG"/>
        </a:p>
      </dgm:t>
    </dgm:pt>
    <dgm:pt modelId="{663133DA-E64D-46A1-AFFB-04AF4CCA61CD}" type="sibTrans" cxnId="{733BD716-DD0E-4B8B-B3E6-F864B74E9073}">
      <dgm:prSet/>
      <dgm:spPr/>
      <dgm:t>
        <a:bodyPr/>
        <a:lstStyle/>
        <a:p>
          <a:endParaRPr lang="en-SG"/>
        </a:p>
      </dgm:t>
    </dgm:pt>
    <dgm:pt modelId="{807F5D2A-878C-44FD-AAF9-45D0BF0EB0A8}" type="pres">
      <dgm:prSet presAssocID="{B1378162-18EF-46F0-8A56-03E3ADA87A3C}" presName="compositeShape" presStyleCnt="0">
        <dgm:presLayoutVars>
          <dgm:chMax val="2"/>
          <dgm:dir/>
          <dgm:resizeHandles val="exact"/>
        </dgm:presLayoutVars>
      </dgm:prSet>
      <dgm:spPr/>
    </dgm:pt>
    <dgm:pt modelId="{49CAAFEE-AC8A-4052-803A-5AC4048994A7}" type="pres">
      <dgm:prSet presAssocID="{19B89AF9-C569-49EA-93E0-DF7BF40A5065}" presName="upArrow" presStyleLbl="node1" presStyleIdx="0" presStyleCnt="2"/>
      <dgm:spPr/>
    </dgm:pt>
    <dgm:pt modelId="{696F09C2-0DDA-401E-97B6-DC2439663197}" type="pres">
      <dgm:prSet presAssocID="{19B89AF9-C569-49EA-93E0-DF7BF40A5065}" presName="upArrowText" presStyleLbl="revTx" presStyleIdx="0" presStyleCnt="2">
        <dgm:presLayoutVars>
          <dgm:chMax val="0"/>
          <dgm:bulletEnabled val="1"/>
        </dgm:presLayoutVars>
      </dgm:prSet>
      <dgm:spPr/>
    </dgm:pt>
    <dgm:pt modelId="{BE95F40A-E142-4248-B20A-7190B6C9F50E}" type="pres">
      <dgm:prSet presAssocID="{6C770B45-DE63-4099-A52F-5C21C5CD30A8}" presName="downArrow" presStyleLbl="node1" presStyleIdx="1" presStyleCnt="2" custLinFactNeighborX="-9614" custLinFactNeighborY="-9729"/>
      <dgm:spPr/>
    </dgm:pt>
    <dgm:pt modelId="{D6CBE8F8-5BA0-4A95-B351-C0631422B439}" type="pres">
      <dgm:prSet presAssocID="{6C770B45-DE63-4099-A52F-5C21C5CD30A8}" presName="downArrowText" presStyleLbl="revTx" presStyleIdx="1" presStyleCnt="2">
        <dgm:presLayoutVars>
          <dgm:chMax val="0"/>
          <dgm:bulletEnabled val="1"/>
        </dgm:presLayoutVars>
      </dgm:prSet>
      <dgm:spPr/>
    </dgm:pt>
  </dgm:ptLst>
  <dgm:cxnLst>
    <dgm:cxn modelId="{9889C00C-31D2-4381-A1CC-DBC82C69AF09}" type="presOf" srcId="{B1378162-18EF-46F0-8A56-03E3ADA87A3C}" destId="{807F5D2A-878C-44FD-AAF9-45D0BF0EB0A8}" srcOrd="0" destOrd="0" presId="urn:microsoft.com/office/officeart/2005/8/layout/arrow4"/>
    <dgm:cxn modelId="{733BD716-DD0E-4B8B-B3E6-F864B74E9073}" srcId="{B1378162-18EF-46F0-8A56-03E3ADA87A3C}" destId="{6C770B45-DE63-4099-A52F-5C21C5CD30A8}" srcOrd="1" destOrd="0" parTransId="{82F71657-08EC-4C4C-9877-92E087AB2E96}" sibTransId="{663133DA-E64D-46A1-AFFB-04AF4CCA61CD}"/>
    <dgm:cxn modelId="{4609E033-FFC6-4232-89FB-969CA2ABB3A3}" type="presOf" srcId="{19B89AF9-C569-49EA-93E0-DF7BF40A5065}" destId="{696F09C2-0DDA-401E-97B6-DC2439663197}" srcOrd="0" destOrd="0" presId="urn:microsoft.com/office/officeart/2005/8/layout/arrow4"/>
    <dgm:cxn modelId="{DDE514BC-5FB5-4C28-86C4-438E5E80DA8D}" type="presOf" srcId="{6C770B45-DE63-4099-A52F-5C21C5CD30A8}" destId="{D6CBE8F8-5BA0-4A95-B351-C0631422B439}" srcOrd="0" destOrd="0" presId="urn:microsoft.com/office/officeart/2005/8/layout/arrow4"/>
    <dgm:cxn modelId="{A678A4FE-89CB-45C9-97A7-E003D2CE8BAD}" srcId="{B1378162-18EF-46F0-8A56-03E3ADA87A3C}" destId="{19B89AF9-C569-49EA-93E0-DF7BF40A5065}" srcOrd="0" destOrd="0" parTransId="{E75A226D-B52F-4886-83E4-54AA0F681009}" sibTransId="{81BB46B8-2074-4278-A6EA-04917859E448}"/>
    <dgm:cxn modelId="{302D3F0B-7B5A-4094-9D0D-3F755B95F7F9}" type="presParOf" srcId="{807F5D2A-878C-44FD-AAF9-45D0BF0EB0A8}" destId="{49CAAFEE-AC8A-4052-803A-5AC4048994A7}" srcOrd="0" destOrd="0" presId="urn:microsoft.com/office/officeart/2005/8/layout/arrow4"/>
    <dgm:cxn modelId="{8AC67270-AF8D-4506-ACB8-ABBD4E7E3DDF}" type="presParOf" srcId="{807F5D2A-878C-44FD-AAF9-45D0BF0EB0A8}" destId="{696F09C2-0DDA-401E-97B6-DC2439663197}" srcOrd="1" destOrd="0" presId="urn:microsoft.com/office/officeart/2005/8/layout/arrow4"/>
    <dgm:cxn modelId="{513C68CE-039C-42C9-B600-76CCFEEE7587}" type="presParOf" srcId="{807F5D2A-878C-44FD-AAF9-45D0BF0EB0A8}" destId="{BE95F40A-E142-4248-B20A-7190B6C9F50E}" srcOrd="2" destOrd="0" presId="urn:microsoft.com/office/officeart/2005/8/layout/arrow4"/>
    <dgm:cxn modelId="{FD684089-99A1-40AF-B482-777E96613354}" type="presParOf" srcId="{807F5D2A-878C-44FD-AAF9-45D0BF0EB0A8}" destId="{D6CBE8F8-5BA0-4A95-B351-C0631422B439}"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56EE419-53C1-40D1-92F1-DBBEAB910CC5}" type="doc">
      <dgm:prSet loTypeId="urn:microsoft.com/office/officeart/2005/8/layout/vList4" loCatId="picture" qsTypeId="urn:microsoft.com/office/officeart/2005/8/quickstyle/simple1" qsCatId="simple" csTypeId="urn:microsoft.com/office/officeart/2005/8/colors/colorful1" csCatId="colorful" phldr="1"/>
      <dgm:spPr/>
      <dgm:t>
        <a:bodyPr/>
        <a:lstStyle/>
        <a:p>
          <a:endParaRPr lang="en-SG"/>
        </a:p>
      </dgm:t>
    </dgm:pt>
    <dgm:pt modelId="{F3370921-ED5B-4C2B-9544-8DA9A0EBD4E2}">
      <dgm:prSet phldrT="[Text]"/>
      <dgm:spPr/>
      <dgm:t>
        <a:bodyPr/>
        <a:lstStyle/>
        <a:p>
          <a:r>
            <a:rPr lang="en-US" b="1" i="0" dirty="0">
              <a:solidFill>
                <a:srgbClr val="000000"/>
              </a:solidFill>
              <a:effectLst/>
              <a:latin typeface="Helvetica Neue"/>
            </a:rPr>
            <a:t>The brand of the vehicle could have significant impact on the used car resale value, regardless of the quality or condition of the car.</a:t>
          </a:r>
        </a:p>
        <a:p>
          <a:r>
            <a:rPr lang="en-US" dirty="0">
              <a:solidFill>
                <a:schemeClr val="tx1">
                  <a:lumMod val="75000"/>
                  <a:lumOff val="25000"/>
                </a:schemeClr>
              </a:solidFill>
              <a:cs typeface="Segoe UI" panose="020B0502040204020203" pitchFamily="34" charset="0"/>
            </a:rPr>
            <a:t>. </a:t>
          </a:r>
          <a:endParaRPr lang="en-SG" dirty="0"/>
        </a:p>
      </dgm:t>
    </dgm:pt>
    <dgm:pt modelId="{1C4D6E1D-7035-4215-9B9D-FD019D5F9F4E}" type="parTrans" cxnId="{D3749044-129E-476C-87EB-B9D2B03E2F0B}">
      <dgm:prSet/>
      <dgm:spPr/>
      <dgm:t>
        <a:bodyPr/>
        <a:lstStyle/>
        <a:p>
          <a:endParaRPr lang="en-SG"/>
        </a:p>
      </dgm:t>
    </dgm:pt>
    <dgm:pt modelId="{CA2B51CC-85EA-4DCD-B0F6-FE8DF1467806}" type="sibTrans" cxnId="{D3749044-129E-476C-87EB-B9D2B03E2F0B}">
      <dgm:prSet/>
      <dgm:spPr/>
      <dgm:t>
        <a:bodyPr/>
        <a:lstStyle/>
        <a:p>
          <a:endParaRPr lang="en-SG"/>
        </a:p>
      </dgm:t>
    </dgm:pt>
    <dgm:pt modelId="{9216DDA3-B573-480D-BC5F-B286B88A8EF4}">
      <dgm:prSet phldrT="[Text]"/>
      <dgm:spPr/>
      <dgm:t>
        <a:bodyPr/>
        <a:lstStyle/>
        <a:p>
          <a:r>
            <a:rPr lang="en-US" b="1" i="0" dirty="0">
              <a:solidFill>
                <a:srgbClr val="000000"/>
              </a:solidFill>
              <a:effectLst/>
              <a:latin typeface="Helvetica Neue"/>
            </a:rPr>
            <a:t>How many brand are there in the market ?</a:t>
          </a:r>
        </a:p>
        <a:p>
          <a:r>
            <a:rPr lang="en-US" b="1" i="0" dirty="0">
              <a:solidFill>
                <a:srgbClr val="000000"/>
              </a:solidFill>
              <a:effectLst/>
              <a:latin typeface="Helvetica Neue"/>
            </a:rPr>
            <a:t>There are 30 brand in the used cars data set.</a:t>
          </a:r>
          <a:endParaRPr lang="en-SG" dirty="0"/>
        </a:p>
      </dgm:t>
    </dgm:pt>
    <dgm:pt modelId="{7A83264D-8FE4-4380-916C-2738ED57A5DE}" type="parTrans" cxnId="{789FF399-E799-4E45-877D-DD43F7732CD0}">
      <dgm:prSet/>
      <dgm:spPr/>
      <dgm:t>
        <a:bodyPr/>
        <a:lstStyle/>
        <a:p>
          <a:endParaRPr lang="en-SG"/>
        </a:p>
      </dgm:t>
    </dgm:pt>
    <dgm:pt modelId="{04BD573B-D158-4EAB-B193-444C3AA05F7E}" type="sibTrans" cxnId="{789FF399-E799-4E45-877D-DD43F7732CD0}">
      <dgm:prSet/>
      <dgm:spPr/>
      <dgm:t>
        <a:bodyPr/>
        <a:lstStyle/>
        <a:p>
          <a:endParaRPr lang="en-SG"/>
        </a:p>
      </dgm:t>
    </dgm:pt>
    <dgm:pt modelId="{40550EDF-2478-4719-B6FC-00A52916BB00}">
      <dgm:prSet phldrT="[Text]"/>
      <dgm:spPr/>
      <dgm:t>
        <a:bodyPr/>
        <a:lstStyle/>
        <a:p>
          <a:pPr>
            <a:buNone/>
          </a:pPr>
          <a:r>
            <a:rPr lang="en-US" b="1" i="0" dirty="0">
              <a:solidFill>
                <a:srgbClr val="000000"/>
              </a:solidFill>
              <a:effectLst/>
              <a:latin typeface="Helvetica Neue"/>
            </a:rPr>
            <a:t>Which brand are the most in the market?</a:t>
          </a:r>
          <a:endParaRPr lang="en-SG" dirty="0"/>
        </a:p>
      </dgm:t>
    </dgm:pt>
    <dgm:pt modelId="{3C1D7557-D316-4B51-830A-CA5823106DB1}" type="parTrans" cxnId="{F6D43B18-A8F1-4D75-894F-89F473F21E36}">
      <dgm:prSet/>
      <dgm:spPr/>
      <dgm:t>
        <a:bodyPr/>
        <a:lstStyle/>
        <a:p>
          <a:endParaRPr lang="en-SG"/>
        </a:p>
      </dgm:t>
    </dgm:pt>
    <dgm:pt modelId="{DCA300A9-5608-4277-87C9-F6A62AC11F6E}" type="sibTrans" cxnId="{F6D43B18-A8F1-4D75-894F-89F473F21E36}">
      <dgm:prSet/>
      <dgm:spPr/>
      <dgm:t>
        <a:bodyPr/>
        <a:lstStyle/>
        <a:p>
          <a:endParaRPr lang="en-SG"/>
        </a:p>
      </dgm:t>
    </dgm:pt>
    <dgm:pt modelId="{CC3CF80E-044E-4650-ACC9-1DEE3C5AC37C}">
      <dgm:prSet phldrT="[Text]"/>
      <dgm:spPr/>
      <dgm:t>
        <a:bodyPr/>
        <a:lstStyle/>
        <a:p>
          <a:pPr>
            <a:buClrTx/>
            <a:buSzTx/>
            <a:buFont typeface="Arial" panose="020B0604020202020204" pitchFamily="34" charset="0"/>
            <a:buChar char="•"/>
          </a:pPr>
          <a:r>
            <a:rPr kumimoji="0" lang="en-US" altLang="en-US" b="0" i="0" u="none" strike="noStrike" cap="none" normalizeH="0" baseline="0" dirty="0" err="1">
              <a:ln>
                <a:noFill/>
              </a:ln>
              <a:solidFill>
                <a:srgbClr val="000000"/>
              </a:solidFill>
              <a:effectLst/>
              <a:latin typeface="Arial Unicode MS"/>
              <a:ea typeface="Courier New" panose="02070309020205020404" pitchFamily="49" charset="0"/>
            </a:rPr>
            <a:t>maruti</a:t>
          </a:r>
          <a:r>
            <a:rPr kumimoji="0" lang="en-US" altLang="en-US" b="0" i="0" u="none" strike="noStrike" cap="none" normalizeH="0" baseline="0" dirty="0">
              <a:ln>
                <a:noFill/>
              </a:ln>
              <a:solidFill>
                <a:srgbClr val="000000"/>
              </a:solidFill>
              <a:effectLst/>
              <a:latin typeface="Arial Unicode MS"/>
              <a:ea typeface="Courier New" panose="02070309020205020404" pitchFamily="49" charset="0"/>
            </a:rPr>
            <a:t>              1211</a:t>
          </a:r>
          <a:endParaRPr lang="en-SG" dirty="0"/>
        </a:p>
      </dgm:t>
    </dgm:pt>
    <dgm:pt modelId="{9857D4BD-FDAE-4A3C-A3F5-2B2640DC7EC4}" type="parTrans" cxnId="{323A5A53-73F1-43C7-BB35-68BD6141CD1B}">
      <dgm:prSet/>
      <dgm:spPr/>
      <dgm:t>
        <a:bodyPr/>
        <a:lstStyle/>
        <a:p>
          <a:endParaRPr lang="en-SG"/>
        </a:p>
      </dgm:t>
    </dgm:pt>
    <dgm:pt modelId="{F64C6A65-3A0E-4018-AD4D-141381D03931}" type="sibTrans" cxnId="{323A5A53-73F1-43C7-BB35-68BD6141CD1B}">
      <dgm:prSet/>
      <dgm:spPr/>
      <dgm:t>
        <a:bodyPr/>
        <a:lstStyle/>
        <a:p>
          <a:endParaRPr lang="en-SG"/>
        </a:p>
      </dgm:t>
    </dgm:pt>
    <dgm:pt modelId="{9F005A92-95BB-4A5E-83DA-938C7B616690}">
      <dgm:prSet/>
      <dgm:spPr/>
      <dgm:t>
        <a:bodyPr/>
        <a:lstStyle/>
        <a:p>
          <a:r>
            <a:rPr kumimoji="0" lang="en-US" altLang="en-US" b="0" i="0" u="none" strike="noStrike" cap="none" normalizeH="0" baseline="0">
              <a:ln>
                <a:noFill/>
              </a:ln>
              <a:solidFill>
                <a:srgbClr val="000000"/>
              </a:solidFill>
              <a:effectLst/>
              <a:latin typeface="Arial Unicode MS"/>
              <a:ea typeface="Courier New" panose="02070309020205020404" pitchFamily="49" charset="0"/>
            </a:rPr>
            <a:t>Hyundai          1107 </a:t>
          </a:r>
          <a:endParaRPr kumimoji="0" lang="en-US" altLang="en-US" b="0" i="0" u="none" strike="noStrike" cap="none" normalizeH="0" baseline="0" dirty="0">
            <a:ln>
              <a:noFill/>
            </a:ln>
            <a:solidFill>
              <a:srgbClr val="000000"/>
            </a:solidFill>
            <a:effectLst/>
            <a:latin typeface="Arial Unicode MS"/>
            <a:ea typeface="Courier New" panose="02070309020205020404" pitchFamily="49" charset="0"/>
          </a:endParaRPr>
        </a:p>
      </dgm:t>
    </dgm:pt>
    <dgm:pt modelId="{931CE4C0-B32D-4003-AB55-47ECFEAFEF95}" type="parTrans" cxnId="{982116DD-0EBA-452B-ACB1-C411F4AAF716}">
      <dgm:prSet/>
      <dgm:spPr/>
      <dgm:t>
        <a:bodyPr/>
        <a:lstStyle/>
        <a:p>
          <a:endParaRPr lang="en-SG"/>
        </a:p>
      </dgm:t>
    </dgm:pt>
    <dgm:pt modelId="{3A9FA5D3-CF93-494B-90BE-F93AB648DBE4}" type="sibTrans" cxnId="{982116DD-0EBA-452B-ACB1-C411F4AAF716}">
      <dgm:prSet/>
      <dgm:spPr/>
      <dgm:t>
        <a:bodyPr/>
        <a:lstStyle/>
        <a:p>
          <a:endParaRPr lang="en-SG"/>
        </a:p>
      </dgm:t>
    </dgm:pt>
    <dgm:pt modelId="{36F01A1F-7A9C-484E-8D76-5A1DE0AC5705}">
      <dgm:prSet/>
      <dgm:spPr/>
      <dgm:t>
        <a:bodyPr/>
        <a:lstStyle/>
        <a:p>
          <a:r>
            <a:rPr kumimoji="0" lang="en-US" altLang="en-US" b="0" i="0" u="none" strike="noStrike" cap="none" normalizeH="0" baseline="0" dirty="0" err="1">
              <a:ln>
                <a:noFill/>
              </a:ln>
              <a:solidFill>
                <a:srgbClr val="000000"/>
              </a:solidFill>
              <a:effectLst/>
              <a:latin typeface="Arial Unicode MS"/>
              <a:ea typeface="Courier New" panose="02070309020205020404" pitchFamily="49" charset="0"/>
            </a:rPr>
            <a:t>honda</a:t>
          </a:r>
          <a:r>
            <a:rPr kumimoji="0" lang="en-US" altLang="en-US" b="0" i="0" u="none" strike="noStrike" cap="none" normalizeH="0" baseline="0" dirty="0">
              <a:ln>
                <a:noFill/>
              </a:ln>
              <a:solidFill>
                <a:srgbClr val="000000"/>
              </a:solidFill>
              <a:effectLst/>
              <a:latin typeface="Arial Unicode MS"/>
              <a:ea typeface="Courier New" panose="02070309020205020404" pitchFamily="49" charset="0"/>
            </a:rPr>
            <a:t>               608 </a:t>
          </a:r>
        </a:p>
      </dgm:t>
    </dgm:pt>
    <dgm:pt modelId="{E84BE224-1D7D-4AE9-9CB5-35E8297A10AD}" type="parTrans" cxnId="{55E499CD-FC85-4E16-88CF-35DD9C320010}">
      <dgm:prSet/>
      <dgm:spPr/>
      <dgm:t>
        <a:bodyPr/>
        <a:lstStyle/>
        <a:p>
          <a:endParaRPr lang="en-SG"/>
        </a:p>
      </dgm:t>
    </dgm:pt>
    <dgm:pt modelId="{096EB1C2-37B9-4898-B1FB-64F8FF5B4D16}" type="sibTrans" cxnId="{55E499CD-FC85-4E16-88CF-35DD9C320010}">
      <dgm:prSet/>
      <dgm:spPr/>
      <dgm:t>
        <a:bodyPr/>
        <a:lstStyle/>
        <a:p>
          <a:endParaRPr lang="en-SG"/>
        </a:p>
      </dgm:t>
    </dgm:pt>
    <dgm:pt modelId="{392FDEAC-753D-4CE8-AFD9-510F907D88F3}">
      <dgm:prSet/>
      <dgm:spPr/>
      <dgm:t>
        <a:bodyPr/>
        <a:lstStyle/>
        <a:p>
          <a:r>
            <a:rPr kumimoji="0" lang="en-US" altLang="en-US" b="0" i="0" u="none" strike="noStrike" cap="none" normalizeH="0" baseline="0" dirty="0">
              <a:ln>
                <a:noFill/>
              </a:ln>
              <a:solidFill>
                <a:srgbClr val="000000"/>
              </a:solidFill>
              <a:effectLst/>
              <a:latin typeface="Arial Unicode MS"/>
              <a:ea typeface="Courier New" panose="02070309020205020404" pitchFamily="49" charset="0"/>
            </a:rPr>
            <a:t>Toyota               410 </a:t>
          </a:r>
        </a:p>
      </dgm:t>
    </dgm:pt>
    <dgm:pt modelId="{DC26D616-5FCA-438F-B4FF-5812DA9453A2}" type="parTrans" cxnId="{62525567-0A0B-4D74-9BB1-2F221402915D}">
      <dgm:prSet/>
      <dgm:spPr/>
      <dgm:t>
        <a:bodyPr/>
        <a:lstStyle/>
        <a:p>
          <a:endParaRPr lang="en-SG"/>
        </a:p>
      </dgm:t>
    </dgm:pt>
    <dgm:pt modelId="{5B555D6D-C9C1-4061-89BC-C2B798380A91}" type="sibTrans" cxnId="{62525567-0A0B-4D74-9BB1-2F221402915D}">
      <dgm:prSet/>
      <dgm:spPr/>
      <dgm:t>
        <a:bodyPr/>
        <a:lstStyle/>
        <a:p>
          <a:endParaRPr lang="en-SG"/>
        </a:p>
      </dgm:t>
    </dgm:pt>
    <dgm:pt modelId="{59D6329E-AEC6-48AC-BA35-B5379DC41B04}">
      <dgm:prSet/>
      <dgm:spPr/>
      <dgm:t>
        <a:bodyPr/>
        <a:lstStyle/>
        <a:p>
          <a:r>
            <a:rPr kumimoji="0" lang="en-US" altLang="en-US" b="0" i="0" u="none" strike="noStrike" cap="none" normalizeH="0" baseline="0" dirty="0" err="1">
              <a:ln>
                <a:noFill/>
              </a:ln>
              <a:solidFill>
                <a:srgbClr val="000000"/>
              </a:solidFill>
              <a:effectLst/>
              <a:latin typeface="Arial Unicode MS"/>
              <a:ea typeface="Courier New" panose="02070309020205020404" pitchFamily="49" charset="0"/>
            </a:rPr>
            <a:t>Mercedesbenz</a:t>
          </a:r>
          <a:r>
            <a:rPr kumimoji="0" lang="en-US" altLang="en-US" b="0" i="0" u="none" strike="noStrike" cap="none" normalizeH="0" baseline="0" dirty="0">
              <a:ln>
                <a:noFill/>
              </a:ln>
              <a:solidFill>
                <a:srgbClr val="000000"/>
              </a:solidFill>
              <a:effectLst/>
              <a:latin typeface="Arial Unicode MS"/>
              <a:ea typeface="Courier New" panose="02070309020205020404" pitchFamily="49" charset="0"/>
            </a:rPr>
            <a:t>  318</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dgm:t>
    </dgm:pt>
    <dgm:pt modelId="{6CB3C98A-FB60-4BEF-BF34-8278D042F93B}" type="parTrans" cxnId="{7C029406-6FA4-4437-8C61-DE7FAED2B78A}">
      <dgm:prSet/>
      <dgm:spPr/>
      <dgm:t>
        <a:bodyPr/>
        <a:lstStyle/>
        <a:p>
          <a:endParaRPr lang="en-SG"/>
        </a:p>
      </dgm:t>
    </dgm:pt>
    <dgm:pt modelId="{B1D8A267-0AE3-4670-A5C2-6E2E4FF06094}" type="sibTrans" cxnId="{7C029406-6FA4-4437-8C61-DE7FAED2B78A}">
      <dgm:prSet/>
      <dgm:spPr/>
      <dgm:t>
        <a:bodyPr/>
        <a:lstStyle/>
        <a:p>
          <a:endParaRPr lang="en-SG"/>
        </a:p>
      </dgm:t>
    </dgm:pt>
    <dgm:pt modelId="{0E642653-5876-4522-A578-21DA14F883CA}" type="pres">
      <dgm:prSet presAssocID="{956EE419-53C1-40D1-92F1-DBBEAB910CC5}" presName="linear" presStyleCnt="0">
        <dgm:presLayoutVars>
          <dgm:dir/>
          <dgm:resizeHandles val="exact"/>
        </dgm:presLayoutVars>
      </dgm:prSet>
      <dgm:spPr/>
    </dgm:pt>
    <dgm:pt modelId="{A95CF567-7E66-4A3B-8D4C-A073DE7FD9E1}" type="pres">
      <dgm:prSet presAssocID="{F3370921-ED5B-4C2B-9544-8DA9A0EBD4E2}" presName="comp" presStyleCnt="0"/>
      <dgm:spPr/>
    </dgm:pt>
    <dgm:pt modelId="{0856C3CE-2CDA-4451-88CF-CA639793259A}" type="pres">
      <dgm:prSet presAssocID="{F3370921-ED5B-4C2B-9544-8DA9A0EBD4E2}" presName="box" presStyleLbl="node1" presStyleIdx="0" presStyleCnt="3" custLinFactNeighborX="-23250" custLinFactNeighborY="-25606"/>
      <dgm:spPr/>
    </dgm:pt>
    <dgm:pt modelId="{27F61EC4-3C6A-43C9-B9D6-2D4C72A1B991}" type="pres">
      <dgm:prSet presAssocID="{F3370921-ED5B-4C2B-9544-8DA9A0EBD4E2}" presName="img" presStyleLbl="fgImgPlace1" presStyleIdx="0" presStyleCnt="3" custScaleY="107498" custLinFactNeighborY="70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pt>
    <dgm:pt modelId="{84D0B801-3A05-4770-B2A8-4E2693101462}" type="pres">
      <dgm:prSet presAssocID="{F3370921-ED5B-4C2B-9544-8DA9A0EBD4E2}" presName="text" presStyleLbl="node1" presStyleIdx="0" presStyleCnt="3">
        <dgm:presLayoutVars>
          <dgm:bulletEnabled val="1"/>
        </dgm:presLayoutVars>
      </dgm:prSet>
      <dgm:spPr/>
    </dgm:pt>
    <dgm:pt modelId="{E318A0A2-4D8A-4726-8F56-EF1E735BF677}" type="pres">
      <dgm:prSet presAssocID="{CA2B51CC-85EA-4DCD-B0F6-FE8DF1467806}" presName="spacer" presStyleCnt="0"/>
      <dgm:spPr/>
    </dgm:pt>
    <dgm:pt modelId="{1BB61510-9D17-4108-82EE-BABA9386788C}" type="pres">
      <dgm:prSet presAssocID="{9216DDA3-B573-480D-BC5F-B286B88A8EF4}" presName="comp" presStyleCnt="0"/>
      <dgm:spPr/>
    </dgm:pt>
    <dgm:pt modelId="{A636A8E7-6367-427C-8BC9-EA273470BEE1}" type="pres">
      <dgm:prSet presAssocID="{9216DDA3-B573-480D-BC5F-B286B88A8EF4}" presName="box" presStyleLbl="node1" presStyleIdx="1" presStyleCnt="3" custLinFactNeighborX="-137" custLinFactNeighborY="-3937"/>
      <dgm:spPr/>
    </dgm:pt>
    <dgm:pt modelId="{794F8D66-F271-4EA6-B89C-8B93F8DDEEAD}" type="pres">
      <dgm:prSet presAssocID="{9216DDA3-B573-480D-BC5F-B286B88A8EF4}"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dgm:spPr>
    </dgm:pt>
    <dgm:pt modelId="{BA93F2F9-6ACA-4031-9C16-6383870FEDCC}" type="pres">
      <dgm:prSet presAssocID="{9216DDA3-B573-480D-BC5F-B286B88A8EF4}" presName="text" presStyleLbl="node1" presStyleIdx="1" presStyleCnt="3">
        <dgm:presLayoutVars>
          <dgm:bulletEnabled val="1"/>
        </dgm:presLayoutVars>
      </dgm:prSet>
      <dgm:spPr/>
    </dgm:pt>
    <dgm:pt modelId="{4E2892CB-E6A0-4071-ACF2-CDB5AC61492F}" type="pres">
      <dgm:prSet presAssocID="{04BD573B-D158-4EAB-B193-444C3AA05F7E}" presName="spacer" presStyleCnt="0"/>
      <dgm:spPr/>
    </dgm:pt>
    <dgm:pt modelId="{F6AFCB3C-FFE8-4ADA-8925-F11A09B994BE}" type="pres">
      <dgm:prSet presAssocID="{40550EDF-2478-4719-B6FC-00A52916BB00}" presName="comp" presStyleCnt="0"/>
      <dgm:spPr/>
    </dgm:pt>
    <dgm:pt modelId="{D52EB301-4BE1-4659-9428-024ABC6229AD}" type="pres">
      <dgm:prSet presAssocID="{40550EDF-2478-4719-B6FC-00A52916BB00}" presName="box" presStyleLbl="node1" presStyleIdx="2" presStyleCnt="3" custLinFactNeighborX="-15750" custLinFactNeighborY="-4200"/>
      <dgm:spPr/>
    </dgm:pt>
    <dgm:pt modelId="{B6838285-E548-4C0A-848E-E07FFAFC4CAE}" type="pres">
      <dgm:prSet presAssocID="{40550EDF-2478-4719-B6FC-00A52916BB00}"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2A83410E-5DDA-4B93-9A05-42205228EAC8}" type="pres">
      <dgm:prSet presAssocID="{40550EDF-2478-4719-B6FC-00A52916BB00}" presName="text" presStyleLbl="node1" presStyleIdx="2" presStyleCnt="3">
        <dgm:presLayoutVars>
          <dgm:bulletEnabled val="1"/>
        </dgm:presLayoutVars>
      </dgm:prSet>
      <dgm:spPr/>
    </dgm:pt>
  </dgm:ptLst>
  <dgm:cxnLst>
    <dgm:cxn modelId="{7C029406-6FA4-4437-8C61-DE7FAED2B78A}" srcId="{40550EDF-2478-4719-B6FC-00A52916BB00}" destId="{59D6329E-AEC6-48AC-BA35-B5379DC41B04}" srcOrd="4" destOrd="0" parTransId="{6CB3C98A-FB60-4BEF-BF34-8278D042F93B}" sibTransId="{B1D8A267-0AE3-4670-A5C2-6E2E4FF06094}"/>
    <dgm:cxn modelId="{9E2F0E15-0452-4E42-A14D-0A6F236A07CC}" type="presOf" srcId="{956EE419-53C1-40D1-92F1-DBBEAB910CC5}" destId="{0E642653-5876-4522-A578-21DA14F883CA}" srcOrd="0" destOrd="0" presId="urn:microsoft.com/office/officeart/2005/8/layout/vList4"/>
    <dgm:cxn modelId="{F6D43B18-A8F1-4D75-894F-89F473F21E36}" srcId="{956EE419-53C1-40D1-92F1-DBBEAB910CC5}" destId="{40550EDF-2478-4719-B6FC-00A52916BB00}" srcOrd="2" destOrd="0" parTransId="{3C1D7557-D316-4B51-830A-CA5823106DB1}" sibTransId="{DCA300A9-5608-4277-87C9-F6A62AC11F6E}"/>
    <dgm:cxn modelId="{66807A31-2F6F-4BC6-BB07-F7BAA34A26DB}" type="presOf" srcId="{9216DDA3-B573-480D-BC5F-B286B88A8EF4}" destId="{BA93F2F9-6ACA-4031-9C16-6383870FEDCC}" srcOrd="1" destOrd="0" presId="urn:microsoft.com/office/officeart/2005/8/layout/vList4"/>
    <dgm:cxn modelId="{4805B835-C113-4B7A-8E11-2604C229D893}" type="presOf" srcId="{59D6329E-AEC6-48AC-BA35-B5379DC41B04}" destId="{D52EB301-4BE1-4659-9428-024ABC6229AD}" srcOrd="0" destOrd="5" presId="urn:microsoft.com/office/officeart/2005/8/layout/vList4"/>
    <dgm:cxn modelId="{6D1C5D5C-3E1B-46E2-B3DE-F6E6DCF9AD4B}" type="presOf" srcId="{CC3CF80E-044E-4650-ACC9-1DEE3C5AC37C}" destId="{2A83410E-5DDA-4B93-9A05-42205228EAC8}" srcOrd="1" destOrd="1" presId="urn:microsoft.com/office/officeart/2005/8/layout/vList4"/>
    <dgm:cxn modelId="{0DB29263-17C6-49FE-93A3-33F1519FE630}" type="presOf" srcId="{40550EDF-2478-4719-B6FC-00A52916BB00}" destId="{2A83410E-5DDA-4B93-9A05-42205228EAC8}" srcOrd="1" destOrd="0" presId="urn:microsoft.com/office/officeart/2005/8/layout/vList4"/>
    <dgm:cxn modelId="{D3749044-129E-476C-87EB-B9D2B03E2F0B}" srcId="{956EE419-53C1-40D1-92F1-DBBEAB910CC5}" destId="{F3370921-ED5B-4C2B-9544-8DA9A0EBD4E2}" srcOrd="0" destOrd="0" parTransId="{1C4D6E1D-7035-4215-9B9D-FD019D5F9F4E}" sibTransId="{CA2B51CC-85EA-4DCD-B0F6-FE8DF1467806}"/>
    <dgm:cxn modelId="{62525567-0A0B-4D74-9BB1-2F221402915D}" srcId="{40550EDF-2478-4719-B6FC-00A52916BB00}" destId="{392FDEAC-753D-4CE8-AFD9-510F907D88F3}" srcOrd="3" destOrd="0" parTransId="{DC26D616-5FCA-438F-B4FF-5812DA9453A2}" sibTransId="{5B555D6D-C9C1-4061-89BC-C2B798380A91}"/>
    <dgm:cxn modelId="{637E0548-2DC0-427B-9D83-999905A3B9D2}" type="presOf" srcId="{36F01A1F-7A9C-484E-8D76-5A1DE0AC5705}" destId="{D52EB301-4BE1-4659-9428-024ABC6229AD}" srcOrd="0" destOrd="3" presId="urn:microsoft.com/office/officeart/2005/8/layout/vList4"/>
    <dgm:cxn modelId="{5FA67F68-7C3E-419B-9300-62C02D8AC7F9}" type="presOf" srcId="{CC3CF80E-044E-4650-ACC9-1DEE3C5AC37C}" destId="{D52EB301-4BE1-4659-9428-024ABC6229AD}" srcOrd="0" destOrd="1" presId="urn:microsoft.com/office/officeart/2005/8/layout/vList4"/>
    <dgm:cxn modelId="{5FFE5C6C-51AC-49E8-93C1-F986A5D9A87C}" type="presOf" srcId="{9F005A92-95BB-4A5E-83DA-938C7B616690}" destId="{D52EB301-4BE1-4659-9428-024ABC6229AD}" srcOrd="0" destOrd="2" presId="urn:microsoft.com/office/officeart/2005/8/layout/vList4"/>
    <dgm:cxn modelId="{323A5A53-73F1-43C7-BB35-68BD6141CD1B}" srcId="{40550EDF-2478-4719-B6FC-00A52916BB00}" destId="{CC3CF80E-044E-4650-ACC9-1DEE3C5AC37C}" srcOrd="0" destOrd="0" parTransId="{9857D4BD-FDAE-4A3C-A3F5-2B2640DC7EC4}" sibTransId="{F64C6A65-3A0E-4018-AD4D-141381D03931}"/>
    <dgm:cxn modelId="{1BF60354-FE79-4558-AF22-D1B60E1FBC6F}" type="presOf" srcId="{9216DDA3-B573-480D-BC5F-B286B88A8EF4}" destId="{A636A8E7-6367-427C-8BC9-EA273470BEE1}" srcOrd="0" destOrd="0" presId="urn:microsoft.com/office/officeart/2005/8/layout/vList4"/>
    <dgm:cxn modelId="{789FF399-E799-4E45-877D-DD43F7732CD0}" srcId="{956EE419-53C1-40D1-92F1-DBBEAB910CC5}" destId="{9216DDA3-B573-480D-BC5F-B286B88A8EF4}" srcOrd="1" destOrd="0" parTransId="{7A83264D-8FE4-4380-916C-2738ED57A5DE}" sibTransId="{04BD573B-D158-4EAB-B193-444C3AA05F7E}"/>
    <dgm:cxn modelId="{BD9C11A2-9E59-4B85-98A9-B8B3EF0E0BD1}" type="presOf" srcId="{392FDEAC-753D-4CE8-AFD9-510F907D88F3}" destId="{D52EB301-4BE1-4659-9428-024ABC6229AD}" srcOrd="0" destOrd="4" presId="urn:microsoft.com/office/officeart/2005/8/layout/vList4"/>
    <dgm:cxn modelId="{EDC7A8AB-A4F6-495B-9321-E146C5F5397D}" type="presOf" srcId="{F3370921-ED5B-4C2B-9544-8DA9A0EBD4E2}" destId="{84D0B801-3A05-4770-B2A8-4E2693101462}" srcOrd="1" destOrd="0" presId="urn:microsoft.com/office/officeart/2005/8/layout/vList4"/>
    <dgm:cxn modelId="{F5FB8AB3-9BD8-4278-8D0A-022A637EE644}" type="presOf" srcId="{392FDEAC-753D-4CE8-AFD9-510F907D88F3}" destId="{2A83410E-5DDA-4B93-9A05-42205228EAC8}" srcOrd="1" destOrd="4" presId="urn:microsoft.com/office/officeart/2005/8/layout/vList4"/>
    <dgm:cxn modelId="{128083B5-485A-4266-8E1A-7B7B8B824068}" type="presOf" srcId="{59D6329E-AEC6-48AC-BA35-B5379DC41B04}" destId="{2A83410E-5DDA-4B93-9A05-42205228EAC8}" srcOrd="1" destOrd="5" presId="urn:microsoft.com/office/officeart/2005/8/layout/vList4"/>
    <dgm:cxn modelId="{012330C9-FAC9-4846-8AED-3F1B1AAAD5DE}" type="presOf" srcId="{F3370921-ED5B-4C2B-9544-8DA9A0EBD4E2}" destId="{0856C3CE-2CDA-4451-88CF-CA639793259A}" srcOrd="0" destOrd="0" presId="urn:microsoft.com/office/officeart/2005/8/layout/vList4"/>
    <dgm:cxn modelId="{55E499CD-FC85-4E16-88CF-35DD9C320010}" srcId="{40550EDF-2478-4719-B6FC-00A52916BB00}" destId="{36F01A1F-7A9C-484E-8D76-5A1DE0AC5705}" srcOrd="2" destOrd="0" parTransId="{E84BE224-1D7D-4AE9-9CB5-35E8297A10AD}" sibTransId="{096EB1C2-37B9-4898-B1FB-64F8FF5B4D16}"/>
    <dgm:cxn modelId="{982116DD-0EBA-452B-ACB1-C411F4AAF716}" srcId="{40550EDF-2478-4719-B6FC-00A52916BB00}" destId="{9F005A92-95BB-4A5E-83DA-938C7B616690}" srcOrd="1" destOrd="0" parTransId="{931CE4C0-B32D-4003-AB55-47ECFEAFEF95}" sibTransId="{3A9FA5D3-CF93-494B-90BE-F93AB648DBE4}"/>
    <dgm:cxn modelId="{E61103E1-F494-45CE-B842-232B4B830EC1}" type="presOf" srcId="{40550EDF-2478-4719-B6FC-00A52916BB00}" destId="{D52EB301-4BE1-4659-9428-024ABC6229AD}" srcOrd="0" destOrd="0" presId="urn:microsoft.com/office/officeart/2005/8/layout/vList4"/>
    <dgm:cxn modelId="{D989B0ED-46CC-4FCB-98E3-9CF164D3A16C}" type="presOf" srcId="{36F01A1F-7A9C-484E-8D76-5A1DE0AC5705}" destId="{2A83410E-5DDA-4B93-9A05-42205228EAC8}" srcOrd="1" destOrd="3" presId="urn:microsoft.com/office/officeart/2005/8/layout/vList4"/>
    <dgm:cxn modelId="{D5DAD9F1-1731-4C4C-8F7E-094B8B673706}" type="presOf" srcId="{9F005A92-95BB-4A5E-83DA-938C7B616690}" destId="{2A83410E-5DDA-4B93-9A05-42205228EAC8}" srcOrd="1" destOrd="2" presId="urn:microsoft.com/office/officeart/2005/8/layout/vList4"/>
    <dgm:cxn modelId="{33395082-70F0-416D-A300-3FC19F37DE65}" type="presParOf" srcId="{0E642653-5876-4522-A578-21DA14F883CA}" destId="{A95CF567-7E66-4A3B-8D4C-A073DE7FD9E1}" srcOrd="0" destOrd="0" presId="urn:microsoft.com/office/officeart/2005/8/layout/vList4"/>
    <dgm:cxn modelId="{33921F15-E0E9-468B-8EB3-505AFA44CEC5}" type="presParOf" srcId="{A95CF567-7E66-4A3B-8D4C-A073DE7FD9E1}" destId="{0856C3CE-2CDA-4451-88CF-CA639793259A}" srcOrd="0" destOrd="0" presId="urn:microsoft.com/office/officeart/2005/8/layout/vList4"/>
    <dgm:cxn modelId="{DA227D90-28F4-491C-858D-E3BAFB3254BA}" type="presParOf" srcId="{A95CF567-7E66-4A3B-8D4C-A073DE7FD9E1}" destId="{27F61EC4-3C6A-43C9-B9D6-2D4C72A1B991}" srcOrd="1" destOrd="0" presId="urn:microsoft.com/office/officeart/2005/8/layout/vList4"/>
    <dgm:cxn modelId="{5E8F73D5-6E71-4AC0-A939-3A7FCC83F020}" type="presParOf" srcId="{A95CF567-7E66-4A3B-8D4C-A073DE7FD9E1}" destId="{84D0B801-3A05-4770-B2A8-4E2693101462}" srcOrd="2" destOrd="0" presId="urn:microsoft.com/office/officeart/2005/8/layout/vList4"/>
    <dgm:cxn modelId="{D929C095-D26C-4F89-A719-45D180E0A2E3}" type="presParOf" srcId="{0E642653-5876-4522-A578-21DA14F883CA}" destId="{E318A0A2-4D8A-4726-8F56-EF1E735BF677}" srcOrd="1" destOrd="0" presId="urn:microsoft.com/office/officeart/2005/8/layout/vList4"/>
    <dgm:cxn modelId="{F88EB2D5-73D4-4FDB-92B7-6BC55BC9AE1E}" type="presParOf" srcId="{0E642653-5876-4522-A578-21DA14F883CA}" destId="{1BB61510-9D17-4108-82EE-BABA9386788C}" srcOrd="2" destOrd="0" presId="urn:microsoft.com/office/officeart/2005/8/layout/vList4"/>
    <dgm:cxn modelId="{0CA1112A-C449-4FC7-B008-24997AE5D0DC}" type="presParOf" srcId="{1BB61510-9D17-4108-82EE-BABA9386788C}" destId="{A636A8E7-6367-427C-8BC9-EA273470BEE1}" srcOrd="0" destOrd="0" presId="urn:microsoft.com/office/officeart/2005/8/layout/vList4"/>
    <dgm:cxn modelId="{A7074FB3-57A0-403C-860D-03C2FB827339}" type="presParOf" srcId="{1BB61510-9D17-4108-82EE-BABA9386788C}" destId="{794F8D66-F271-4EA6-B89C-8B93F8DDEEAD}" srcOrd="1" destOrd="0" presId="urn:microsoft.com/office/officeart/2005/8/layout/vList4"/>
    <dgm:cxn modelId="{45D6F0CB-BFDD-4DDA-83D5-AC2951BCEE90}" type="presParOf" srcId="{1BB61510-9D17-4108-82EE-BABA9386788C}" destId="{BA93F2F9-6ACA-4031-9C16-6383870FEDCC}" srcOrd="2" destOrd="0" presId="urn:microsoft.com/office/officeart/2005/8/layout/vList4"/>
    <dgm:cxn modelId="{E19EF911-42BB-4D50-9F47-D601EF55B970}" type="presParOf" srcId="{0E642653-5876-4522-A578-21DA14F883CA}" destId="{4E2892CB-E6A0-4071-ACF2-CDB5AC61492F}" srcOrd="3" destOrd="0" presId="urn:microsoft.com/office/officeart/2005/8/layout/vList4"/>
    <dgm:cxn modelId="{CA733CCB-B940-4F12-A911-9A53D5E7EC01}" type="presParOf" srcId="{0E642653-5876-4522-A578-21DA14F883CA}" destId="{F6AFCB3C-FFE8-4ADA-8925-F11A09B994BE}" srcOrd="4" destOrd="0" presId="urn:microsoft.com/office/officeart/2005/8/layout/vList4"/>
    <dgm:cxn modelId="{6071731A-671E-4973-BF12-6E063FF2F00A}" type="presParOf" srcId="{F6AFCB3C-FFE8-4ADA-8925-F11A09B994BE}" destId="{D52EB301-4BE1-4659-9428-024ABC6229AD}" srcOrd="0" destOrd="0" presId="urn:microsoft.com/office/officeart/2005/8/layout/vList4"/>
    <dgm:cxn modelId="{AC4C5BED-2189-4005-9F75-D27E09BFB252}" type="presParOf" srcId="{F6AFCB3C-FFE8-4ADA-8925-F11A09B994BE}" destId="{B6838285-E548-4C0A-848E-E07FFAFC4CAE}" srcOrd="1" destOrd="0" presId="urn:microsoft.com/office/officeart/2005/8/layout/vList4"/>
    <dgm:cxn modelId="{B5803DBF-68CB-4352-8BC3-57813CA6AC52}" type="presParOf" srcId="{F6AFCB3C-FFE8-4ADA-8925-F11A09B994BE}" destId="{2A83410E-5DDA-4B93-9A05-42205228EAC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921B2-8611-405F-A73B-B274FAA51F62}" type="doc">
      <dgm:prSet loTypeId="urn:microsoft.com/office/officeart/2005/8/layout/gear1" loCatId="process" qsTypeId="urn:microsoft.com/office/officeart/2005/8/quickstyle/simple1" qsCatId="simple" csTypeId="urn:microsoft.com/office/officeart/2005/8/colors/colorful3" csCatId="colorful" phldr="1"/>
      <dgm:spPr/>
      <dgm:t>
        <a:bodyPr/>
        <a:lstStyle/>
        <a:p>
          <a:endParaRPr lang="en-SG"/>
        </a:p>
      </dgm:t>
    </dgm:pt>
    <dgm:pt modelId="{288BF5CC-D0BF-4997-8F37-521770FA5A0B}">
      <dgm:prSet phldrT="[Text]" custT="1"/>
      <dgm:spPr/>
      <dgm:t>
        <a:bodyPr/>
        <a:lstStyle/>
        <a:p>
          <a:r>
            <a:rPr lang="en-SG" sz="1600" b="1" i="0" dirty="0">
              <a:solidFill>
                <a:schemeClr val="tx1"/>
              </a:solidFill>
            </a:rPr>
            <a:t>Maintenance</a:t>
          </a:r>
        </a:p>
        <a:p>
          <a:r>
            <a:rPr lang="en-SG" sz="1600" b="0" i="0" dirty="0"/>
            <a:t>gasoline engine</a:t>
          </a:r>
        </a:p>
        <a:p>
          <a:r>
            <a:rPr lang="en-SG" sz="1600" b="0" i="0" dirty="0"/>
            <a:t>200,000 miles</a:t>
          </a:r>
        </a:p>
        <a:p>
          <a:r>
            <a:rPr lang="en-SG" sz="1600" b="0" i="0" dirty="0"/>
            <a:t>diesel engines</a:t>
          </a:r>
        </a:p>
        <a:p>
          <a:r>
            <a:rPr lang="en-SG" sz="1600" b="0" i="0" dirty="0"/>
            <a:t>1,000,000-1,500,000 miles</a:t>
          </a:r>
          <a:endParaRPr lang="en-SG" sz="1600" dirty="0"/>
        </a:p>
      </dgm:t>
    </dgm:pt>
    <dgm:pt modelId="{062A3A6F-B5ED-4887-9210-E259E08E79E8}" type="parTrans" cxnId="{098FB898-8018-4085-935D-730DE4F9B24B}">
      <dgm:prSet/>
      <dgm:spPr/>
      <dgm:t>
        <a:bodyPr/>
        <a:lstStyle/>
        <a:p>
          <a:endParaRPr lang="en-SG"/>
        </a:p>
      </dgm:t>
    </dgm:pt>
    <dgm:pt modelId="{49483320-7CB0-47F1-AA3C-0F52700D86DF}" type="sibTrans" cxnId="{098FB898-8018-4085-935D-730DE4F9B24B}">
      <dgm:prSet/>
      <dgm:spPr/>
      <dgm:t>
        <a:bodyPr/>
        <a:lstStyle/>
        <a:p>
          <a:endParaRPr lang="en-SG"/>
        </a:p>
      </dgm:t>
    </dgm:pt>
    <dgm:pt modelId="{E1BF6C5A-CC9D-4BC8-9C01-AA3BF9121437}">
      <dgm:prSet phldrT="[Text]" custT="1"/>
      <dgm:spPr/>
      <dgm:t>
        <a:bodyPr/>
        <a:lstStyle/>
        <a:p>
          <a:r>
            <a:rPr lang="en-SG" sz="1800" b="1" i="0" dirty="0">
              <a:solidFill>
                <a:schemeClr val="tx1"/>
              </a:solidFill>
            </a:rPr>
            <a:t>Driving </a:t>
          </a:r>
          <a:r>
            <a:rPr lang="en-SG" sz="1600" b="1" i="0" dirty="0">
              <a:solidFill>
                <a:schemeClr val="tx1"/>
              </a:solidFill>
            </a:rPr>
            <a:t>experience</a:t>
          </a:r>
        </a:p>
        <a:p>
          <a:r>
            <a:rPr lang="en-SG" sz="1800" b="0" i="0" dirty="0"/>
            <a:t>less noisy.</a:t>
          </a:r>
          <a:endParaRPr lang="en-SG" sz="1800" dirty="0"/>
        </a:p>
      </dgm:t>
    </dgm:pt>
    <dgm:pt modelId="{15A3C6C2-FE18-4157-80DD-6AEE64289992}" type="parTrans" cxnId="{46967C12-179B-4BFB-90A9-5046735E9A3E}">
      <dgm:prSet/>
      <dgm:spPr/>
      <dgm:t>
        <a:bodyPr/>
        <a:lstStyle/>
        <a:p>
          <a:endParaRPr lang="en-SG"/>
        </a:p>
      </dgm:t>
    </dgm:pt>
    <dgm:pt modelId="{8FF1733B-BA4C-47F6-8AA8-837536FE2691}" type="sibTrans" cxnId="{46967C12-179B-4BFB-90A9-5046735E9A3E}">
      <dgm:prSet/>
      <dgm:spPr/>
      <dgm:t>
        <a:bodyPr/>
        <a:lstStyle/>
        <a:p>
          <a:endParaRPr lang="en-SG"/>
        </a:p>
      </dgm:t>
    </dgm:pt>
    <dgm:pt modelId="{EE4E052B-4BA5-4486-ABA0-2D5FFDBCAC90}">
      <dgm:prSet phldrT="[Text]" custT="1"/>
      <dgm:spPr/>
      <dgm:t>
        <a:bodyPr/>
        <a:lstStyle/>
        <a:p>
          <a:r>
            <a:rPr lang="en-SG" sz="1400" b="1" i="0" dirty="0">
              <a:solidFill>
                <a:schemeClr val="tx1"/>
              </a:solidFill>
            </a:rPr>
            <a:t>Benefits of Diesel engines </a:t>
          </a:r>
        </a:p>
        <a:p>
          <a:r>
            <a:rPr lang="en-SG" sz="1400" b="0" i="0" dirty="0"/>
            <a:t>Cheaper</a:t>
          </a:r>
        </a:p>
        <a:p>
          <a:r>
            <a:rPr lang="en-SG" sz="1400" b="0" i="0" dirty="0"/>
            <a:t>Efficient</a:t>
          </a:r>
        </a:p>
        <a:p>
          <a:r>
            <a:rPr lang="en-SG" sz="1400" b="0" i="0" dirty="0"/>
            <a:t>power</a:t>
          </a:r>
          <a:endParaRPr lang="en-SG" sz="1100" dirty="0"/>
        </a:p>
      </dgm:t>
    </dgm:pt>
    <dgm:pt modelId="{7AB8FB51-9F2A-453C-A876-3A672D4C5DD6}" type="parTrans" cxnId="{75138A8A-63DE-4B11-A28A-D74A3A132E80}">
      <dgm:prSet/>
      <dgm:spPr/>
      <dgm:t>
        <a:bodyPr/>
        <a:lstStyle/>
        <a:p>
          <a:endParaRPr lang="en-SG"/>
        </a:p>
      </dgm:t>
    </dgm:pt>
    <dgm:pt modelId="{17FA75BB-7BD2-487A-B094-A5C152ED022F}" type="sibTrans" cxnId="{75138A8A-63DE-4B11-A28A-D74A3A132E80}">
      <dgm:prSet/>
      <dgm:spPr/>
      <dgm:t>
        <a:bodyPr/>
        <a:lstStyle/>
        <a:p>
          <a:endParaRPr lang="en-SG"/>
        </a:p>
      </dgm:t>
    </dgm:pt>
    <dgm:pt modelId="{F7094933-F636-4547-849D-B363804E0121}">
      <dgm:prSet/>
      <dgm:spPr/>
    </dgm:pt>
    <dgm:pt modelId="{D750BCF7-C799-4763-B052-50D7D60C628D}" type="parTrans" cxnId="{637D4FB8-3A3C-475B-86ED-908FDB20D4B2}">
      <dgm:prSet/>
      <dgm:spPr/>
      <dgm:t>
        <a:bodyPr/>
        <a:lstStyle/>
        <a:p>
          <a:endParaRPr lang="en-SG"/>
        </a:p>
      </dgm:t>
    </dgm:pt>
    <dgm:pt modelId="{6BBAE2C5-1F34-455F-BF19-4F350C69F575}" type="sibTrans" cxnId="{637D4FB8-3A3C-475B-86ED-908FDB20D4B2}">
      <dgm:prSet/>
      <dgm:spPr/>
      <dgm:t>
        <a:bodyPr/>
        <a:lstStyle/>
        <a:p>
          <a:endParaRPr lang="en-SG"/>
        </a:p>
      </dgm:t>
    </dgm:pt>
    <dgm:pt modelId="{AFB6947A-118E-414D-8E68-03417ABF0CBB}" type="pres">
      <dgm:prSet presAssocID="{A73921B2-8611-405F-A73B-B274FAA51F62}" presName="composite" presStyleCnt="0">
        <dgm:presLayoutVars>
          <dgm:chMax val="3"/>
          <dgm:animLvl val="lvl"/>
          <dgm:resizeHandles val="exact"/>
        </dgm:presLayoutVars>
      </dgm:prSet>
      <dgm:spPr/>
    </dgm:pt>
    <dgm:pt modelId="{42BEBAAC-42DF-42F3-BC8D-00ACF02FF051}" type="pres">
      <dgm:prSet presAssocID="{288BF5CC-D0BF-4997-8F37-521770FA5A0B}" presName="gear1" presStyleLbl="node1" presStyleIdx="0" presStyleCnt="3" custLinFactNeighborX="1600">
        <dgm:presLayoutVars>
          <dgm:chMax val="1"/>
          <dgm:bulletEnabled val="1"/>
        </dgm:presLayoutVars>
      </dgm:prSet>
      <dgm:spPr/>
    </dgm:pt>
    <dgm:pt modelId="{6BBE2605-958E-4EFB-9A07-8D37C7CAAB42}" type="pres">
      <dgm:prSet presAssocID="{288BF5CC-D0BF-4997-8F37-521770FA5A0B}" presName="gear1srcNode" presStyleLbl="node1" presStyleIdx="0" presStyleCnt="3"/>
      <dgm:spPr/>
    </dgm:pt>
    <dgm:pt modelId="{E4A5755A-B0FA-48DF-A755-370225C0E49F}" type="pres">
      <dgm:prSet presAssocID="{288BF5CC-D0BF-4997-8F37-521770FA5A0B}" presName="gear1dstNode" presStyleLbl="node1" presStyleIdx="0" presStyleCnt="3"/>
      <dgm:spPr/>
    </dgm:pt>
    <dgm:pt modelId="{7B8BD789-2513-466B-857D-7EEA788BDDE6}" type="pres">
      <dgm:prSet presAssocID="{E1BF6C5A-CC9D-4BC8-9C01-AA3BF9121437}" presName="gear2" presStyleLbl="node1" presStyleIdx="1" presStyleCnt="3" custLinFactNeighborX="1471" custLinFactNeighborY="721">
        <dgm:presLayoutVars>
          <dgm:chMax val="1"/>
          <dgm:bulletEnabled val="1"/>
        </dgm:presLayoutVars>
      </dgm:prSet>
      <dgm:spPr/>
    </dgm:pt>
    <dgm:pt modelId="{C81BDFDB-846F-4A8C-8FA3-B3C6D9D0F5CE}" type="pres">
      <dgm:prSet presAssocID="{E1BF6C5A-CC9D-4BC8-9C01-AA3BF9121437}" presName="gear2srcNode" presStyleLbl="node1" presStyleIdx="1" presStyleCnt="3"/>
      <dgm:spPr/>
    </dgm:pt>
    <dgm:pt modelId="{8C8474F2-A8B3-4105-8CD0-F64931761C43}" type="pres">
      <dgm:prSet presAssocID="{E1BF6C5A-CC9D-4BC8-9C01-AA3BF9121437}" presName="gear2dstNode" presStyleLbl="node1" presStyleIdx="1" presStyleCnt="3"/>
      <dgm:spPr/>
    </dgm:pt>
    <dgm:pt modelId="{67480779-7DF7-4DEB-AD18-5096A2DC56BB}" type="pres">
      <dgm:prSet presAssocID="{EE4E052B-4BA5-4486-ABA0-2D5FFDBCAC90}" presName="gear3" presStyleLbl="node1" presStyleIdx="2" presStyleCnt="3"/>
      <dgm:spPr/>
    </dgm:pt>
    <dgm:pt modelId="{D466D5DA-58C2-42B1-8AD4-535665F2D0E7}" type="pres">
      <dgm:prSet presAssocID="{EE4E052B-4BA5-4486-ABA0-2D5FFDBCAC90}" presName="gear3tx" presStyleLbl="node1" presStyleIdx="2" presStyleCnt="3">
        <dgm:presLayoutVars>
          <dgm:chMax val="1"/>
          <dgm:bulletEnabled val="1"/>
        </dgm:presLayoutVars>
      </dgm:prSet>
      <dgm:spPr/>
    </dgm:pt>
    <dgm:pt modelId="{7A53B0CA-A55E-4D31-98D5-005B84A9691F}" type="pres">
      <dgm:prSet presAssocID="{EE4E052B-4BA5-4486-ABA0-2D5FFDBCAC90}" presName="gear3srcNode" presStyleLbl="node1" presStyleIdx="2" presStyleCnt="3"/>
      <dgm:spPr/>
    </dgm:pt>
    <dgm:pt modelId="{1199593B-0508-474F-A8F8-71D037C8272F}" type="pres">
      <dgm:prSet presAssocID="{EE4E052B-4BA5-4486-ABA0-2D5FFDBCAC90}" presName="gear3dstNode" presStyleLbl="node1" presStyleIdx="2" presStyleCnt="3"/>
      <dgm:spPr/>
    </dgm:pt>
    <dgm:pt modelId="{B47E0A10-F36A-41E6-B575-27054EBDC685}" type="pres">
      <dgm:prSet presAssocID="{49483320-7CB0-47F1-AA3C-0F52700D86DF}" presName="connector1" presStyleLbl="sibTrans2D1" presStyleIdx="0" presStyleCnt="3"/>
      <dgm:spPr/>
    </dgm:pt>
    <dgm:pt modelId="{EC85C249-CE80-492B-8517-CE617A94C3BD}" type="pres">
      <dgm:prSet presAssocID="{8FF1733B-BA4C-47F6-8AA8-837536FE2691}" presName="connector2" presStyleLbl="sibTrans2D1" presStyleIdx="1" presStyleCnt="3"/>
      <dgm:spPr/>
    </dgm:pt>
    <dgm:pt modelId="{C9811FF3-BA2B-4E56-84C8-55AB0E4BC7E2}" type="pres">
      <dgm:prSet presAssocID="{17FA75BB-7BD2-487A-B094-A5C152ED022F}" presName="connector3" presStyleLbl="sibTrans2D1" presStyleIdx="2" presStyleCnt="3"/>
      <dgm:spPr/>
    </dgm:pt>
  </dgm:ptLst>
  <dgm:cxnLst>
    <dgm:cxn modelId="{46967C12-179B-4BFB-90A9-5046735E9A3E}" srcId="{A73921B2-8611-405F-A73B-B274FAA51F62}" destId="{E1BF6C5A-CC9D-4BC8-9C01-AA3BF9121437}" srcOrd="1" destOrd="0" parTransId="{15A3C6C2-FE18-4157-80DD-6AEE64289992}" sibTransId="{8FF1733B-BA4C-47F6-8AA8-837536FE2691}"/>
    <dgm:cxn modelId="{6EFBE619-A4A3-4205-A5EC-5C162BAF72F5}" type="presOf" srcId="{49483320-7CB0-47F1-AA3C-0F52700D86DF}" destId="{B47E0A10-F36A-41E6-B575-27054EBDC685}" srcOrd="0" destOrd="0" presId="urn:microsoft.com/office/officeart/2005/8/layout/gear1"/>
    <dgm:cxn modelId="{D107B941-C4E6-4875-90D7-709E5822CD93}" type="presOf" srcId="{17FA75BB-7BD2-487A-B094-A5C152ED022F}" destId="{C9811FF3-BA2B-4E56-84C8-55AB0E4BC7E2}" srcOrd="0" destOrd="0" presId="urn:microsoft.com/office/officeart/2005/8/layout/gear1"/>
    <dgm:cxn modelId="{F5B61B43-79DC-47B0-BF06-41B6C9044FF9}" type="presOf" srcId="{A73921B2-8611-405F-A73B-B274FAA51F62}" destId="{AFB6947A-118E-414D-8E68-03417ABF0CBB}" srcOrd="0" destOrd="0" presId="urn:microsoft.com/office/officeart/2005/8/layout/gear1"/>
    <dgm:cxn modelId="{F3CA3643-C320-4FE3-86D7-8BCF2A30F3B2}" type="presOf" srcId="{EE4E052B-4BA5-4486-ABA0-2D5FFDBCAC90}" destId="{7A53B0CA-A55E-4D31-98D5-005B84A9691F}" srcOrd="2" destOrd="0" presId="urn:microsoft.com/office/officeart/2005/8/layout/gear1"/>
    <dgm:cxn modelId="{D99F7A45-7309-4D57-A8B8-5E5965EB0E99}" type="presOf" srcId="{EE4E052B-4BA5-4486-ABA0-2D5FFDBCAC90}" destId="{1199593B-0508-474F-A8F8-71D037C8272F}" srcOrd="3" destOrd="0" presId="urn:microsoft.com/office/officeart/2005/8/layout/gear1"/>
    <dgm:cxn modelId="{D6C7DD45-15F9-4B67-B096-A8D142ABC567}" type="presOf" srcId="{288BF5CC-D0BF-4997-8F37-521770FA5A0B}" destId="{E4A5755A-B0FA-48DF-A755-370225C0E49F}" srcOrd="2" destOrd="0" presId="urn:microsoft.com/office/officeart/2005/8/layout/gear1"/>
    <dgm:cxn modelId="{2BBB936E-2342-4104-983C-706B25B2F177}" type="presOf" srcId="{EE4E052B-4BA5-4486-ABA0-2D5FFDBCAC90}" destId="{D466D5DA-58C2-42B1-8AD4-535665F2D0E7}" srcOrd="1" destOrd="0" presId="urn:microsoft.com/office/officeart/2005/8/layout/gear1"/>
    <dgm:cxn modelId="{75138A8A-63DE-4B11-A28A-D74A3A132E80}" srcId="{A73921B2-8611-405F-A73B-B274FAA51F62}" destId="{EE4E052B-4BA5-4486-ABA0-2D5FFDBCAC90}" srcOrd="2" destOrd="0" parTransId="{7AB8FB51-9F2A-453C-A876-3A672D4C5DD6}" sibTransId="{17FA75BB-7BD2-487A-B094-A5C152ED022F}"/>
    <dgm:cxn modelId="{C0D50B98-12A7-4D4B-99F9-AD25ACC0AE76}" type="presOf" srcId="{E1BF6C5A-CC9D-4BC8-9C01-AA3BF9121437}" destId="{8C8474F2-A8B3-4105-8CD0-F64931761C43}" srcOrd="2" destOrd="0" presId="urn:microsoft.com/office/officeart/2005/8/layout/gear1"/>
    <dgm:cxn modelId="{098FB898-8018-4085-935D-730DE4F9B24B}" srcId="{A73921B2-8611-405F-A73B-B274FAA51F62}" destId="{288BF5CC-D0BF-4997-8F37-521770FA5A0B}" srcOrd="0" destOrd="0" parTransId="{062A3A6F-B5ED-4887-9210-E259E08E79E8}" sibTransId="{49483320-7CB0-47F1-AA3C-0F52700D86DF}"/>
    <dgm:cxn modelId="{4CFE3F9C-1DD7-436F-A5DD-B8BF70553719}" type="presOf" srcId="{288BF5CC-D0BF-4997-8F37-521770FA5A0B}" destId="{42BEBAAC-42DF-42F3-BC8D-00ACF02FF051}" srcOrd="0" destOrd="0" presId="urn:microsoft.com/office/officeart/2005/8/layout/gear1"/>
    <dgm:cxn modelId="{377A3BB0-622B-439D-B83E-4544322A2D1B}" type="presOf" srcId="{8FF1733B-BA4C-47F6-8AA8-837536FE2691}" destId="{EC85C249-CE80-492B-8517-CE617A94C3BD}" srcOrd="0" destOrd="0" presId="urn:microsoft.com/office/officeart/2005/8/layout/gear1"/>
    <dgm:cxn modelId="{637D4FB8-3A3C-475B-86ED-908FDB20D4B2}" srcId="{A73921B2-8611-405F-A73B-B274FAA51F62}" destId="{F7094933-F636-4547-849D-B363804E0121}" srcOrd="3" destOrd="0" parTransId="{D750BCF7-C799-4763-B052-50D7D60C628D}" sibTransId="{6BBAE2C5-1F34-455F-BF19-4F350C69F575}"/>
    <dgm:cxn modelId="{AC2DB4C0-9885-4C8E-B2C6-5DB427ECA064}" type="presOf" srcId="{EE4E052B-4BA5-4486-ABA0-2D5FFDBCAC90}" destId="{67480779-7DF7-4DEB-AD18-5096A2DC56BB}" srcOrd="0" destOrd="0" presId="urn:microsoft.com/office/officeart/2005/8/layout/gear1"/>
    <dgm:cxn modelId="{6AA89CD5-DC37-4E22-91AE-A29DAEA471D6}" type="presOf" srcId="{E1BF6C5A-CC9D-4BC8-9C01-AA3BF9121437}" destId="{7B8BD789-2513-466B-857D-7EEA788BDDE6}" srcOrd="0" destOrd="0" presId="urn:microsoft.com/office/officeart/2005/8/layout/gear1"/>
    <dgm:cxn modelId="{C3EF35D9-CA4B-48A5-A06A-9882188A63B9}" type="presOf" srcId="{E1BF6C5A-CC9D-4BC8-9C01-AA3BF9121437}" destId="{C81BDFDB-846F-4A8C-8FA3-B3C6D9D0F5CE}" srcOrd="1" destOrd="0" presId="urn:microsoft.com/office/officeart/2005/8/layout/gear1"/>
    <dgm:cxn modelId="{2281FFDF-E1C4-44CC-9A66-9C3306F3ED0E}" type="presOf" srcId="{288BF5CC-D0BF-4997-8F37-521770FA5A0B}" destId="{6BBE2605-958E-4EFB-9A07-8D37C7CAAB42}" srcOrd="1" destOrd="0" presId="urn:microsoft.com/office/officeart/2005/8/layout/gear1"/>
    <dgm:cxn modelId="{3E6D53C3-93AA-42C8-A003-8D8560BFA501}" type="presParOf" srcId="{AFB6947A-118E-414D-8E68-03417ABF0CBB}" destId="{42BEBAAC-42DF-42F3-BC8D-00ACF02FF051}" srcOrd="0" destOrd="0" presId="urn:microsoft.com/office/officeart/2005/8/layout/gear1"/>
    <dgm:cxn modelId="{AC5AE6E9-FEA6-4509-B92C-011AE79232C9}" type="presParOf" srcId="{AFB6947A-118E-414D-8E68-03417ABF0CBB}" destId="{6BBE2605-958E-4EFB-9A07-8D37C7CAAB42}" srcOrd="1" destOrd="0" presId="urn:microsoft.com/office/officeart/2005/8/layout/gear1"/>
    <dgm:cxn modelId="{2D610D29-495B-4C38-A3BF-09962B1E4096}" type="presParOf" srcId="{AFB6947A-118E-414D-8E68-03417ABF0CBB}" destId="{E4A5755A-B0FA-48DF-A755-370225C0E49F}" srcOrd="2" destOrd="0" presId="urn:microsoft.com/office/officeart/2005/8/layout/gear1"/>
    <dgm:cxn modelId="{AD6EB1D4-0E6E-421F-97C9-523D54464E10}" type="presParOf" srcId="{AFB6947A-118E-414D-8E68-03417ABF0CBB}" destId="{7B8BD789-2513-466B-857D-7EEA788BDDE6}" srcOrd="3" destOrd="0" presId="urn:microsoft.com/office/officeart/2005/8/layout/gear1"/>
    <dgm:cxn modelId="{0FF362A4-AEBF-4BA7-A2CF-A7144720DDA4}" type="presParOf" srcId="{AFB6947A-118E-414D-8E68-03417ABF0CBB}" destId="{C81BDFDB-846F-4A8C-8FA3-B3C6D9D0F5CE}" srcOrd="4" destOrd="0" presId="urn:microsoft.com/office/officeart/2005/8/layout/gear1"/>
    <dgm:cxn modelId="{EFC51418-A8B0-4466-9E60-E7B45BD1A2E8}" type="presParOf" srcId="{AFB6947A-118E-414D-8E68-03417ABF0CBB}" destId="{8C8474F2-A8B3-4105-8CD0-F64931761C43}" srcOrd="5" destOrd="0" presId="urn:microsoft.com/office/officeart/2005/8/layout/gear1"/>
    <dgm:cxn modelId="{6B743365-2922-48B1-8A3D-B4BCFB4C4AA7}" type="presParOf" srcId="{AFB6947A-118E-414D-8E68-03417ABF0CBB}" destId="{67480779-7DF7-4DEB-AD18-5096A2DC56BB}" srcOrd="6" destOrd="0" presId="urn:microsoft.com/office/officeart/2005/8/layout/gear1"/>
    <dgm:cxn modelId="{0D60FAF0-97F1-4649-B049-1E6F599A72A0}" type="presParOf" srcId="{AFB6947A-118E-414D-8E68-03417ABF0CBB}" destId="{D466D5DA-58C2-42B1-8AD4-535665F2D0E7}" srcOrd="7" destOrd="0" presId="urn:microsoft.com/office/officeart/2005/8/layout/gear1"/>
    <dgm:cxn modelId="{0041B8B8-84EA-4327-BE74-51DEAA5086AA}" type="presParOf" srcId="{AFB6947A-118E-414D-8E68-03417ABF0CBB}" destId="{7A53B0CA-A55E-4D31-98D5-005B84A9691F}" srcOrd="8" destOrd="0" presId="urn:microsoft.com/office/officeart/2005/8/layout/gear1"/>
    <dgm:cxn modelId="{37B43EA5-D866-401A-B23C-33565C375B72}" type="presParOf" srcId="{AFB6947A-118E-414D-8E68-03417ABF0CBB}" destId="{1199593B-0508-474F-A8F8-71D037C8272F}" srcOrd="9" destOrd="0" presId="urn:microsoft.com/office/officeart/2005/8/layout/gear1"/>
    <dgm:cxn modelId="{B3C77312-5AC2-4FDA-BF07-74F87A038AC6}" type="presParOf" srcId="{AFB6947A-118E-414D-8E68-03417ABF0CBB}" destId="{B47E0A10-F36A-41E6-B575-27054EBDC685}" srcOrd="10" destOrd="0" presId="urn:microsoft.com/office/officeart/2005/8/layout/gear1"/>
    <dgm:cxn modelId="{9F909E64-5791-4B90-A5D3-432D2D939D88}" type="presParOf" srcId="{AFB6947A-118E-414D-8E68-03417ABF0CBB}" destId="{EC85C249-CE80-492B-8517-CE617A94C3BD}" srcOrd="11" destOrd="0" presId="urn:microsoft.com/office/officeart/2005/8/layout/gear1"/>
    <dgm:cxn modelId="{893064B4-CBF3-46EF-8F68-932B0B0286FC}" type="presParOf" srcId="{AFB6947A-118E-414D-8E68-03417ABF0CBB}" destId="{C9811FF3-BA2B-4E56-84C8-55AB0E4BC7E2}"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BB90B1A-3A84-445F-B940-21C14D62E835}"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SG"/>
        </a:p>
      </dgm:t>
    </dgm:pt>
    <dgm:pt modelId="{C328BA96-E049-4013-86ED-389702967510}">
      <dgm:prSet phldrT="[Text]" custT="1"/>
      <dgm:spPr/>
      <dgm:t>
        <a:bodyPr/>
        <a:lstStyle/>
        <a:p>
          <a:r>
            <a:rPr lang="en-SG" sz="2000" b="1" dirty="0"/>
            <a:t>Kilometres Driven</a:t>
          </a:r>
        </a:p>
        <a:p>
          <a:r>
            <a:rPr lang="en-SG" sz="2000" b="1" dirty="0"/>
            <a:t>Mileage</a:t>
          </a:r>
        </a:p>
      </dgm:t>
    </dgm:pt>
    <dgm:pt modelId="{97475E60-E924-491A-AE77-E4C3CD753B14}" type="parTrans" cxnId="{CA6051F4-8A79-4DB9-BA4F-B6339D1B1A59}">
      <dgm:prSet/>
      <dgm:spPr/>
      <dgm:t>
        <a:bodyPr/>
        <a:lstStyle/>
        <a:p>
          <a:endParaRPr lang="en-SG"/>
        </a:p>
      </dgm:t>
    </dgm:pt>
    <dgm:pt modelId="{20F46557-3272-482E-94D6-1C2E056DF8B9}" type="sibTrans" cxnId="{CA6051F4-8A79-4DB9-BA4F-B6339D1B1A59}">
      <dgm:prSet/>
      <dgm:spPr/>
      <dgm:t>
        <a:bodyPr/>
        <a:lstStyle/>
        <a:p>
          <a:endParaRPr lang="en-SG"/>
        </a:p>
      </dgm:t>
    </dgm:pt>
    <dgm:pt modelId="{0B6C321D-38FE-401C-B447-4CEBA48B4F9D}">
      <dgm:prSet phldrT="[Text]" custT="1"/>
      <dgm:spPr/>
      <dgm:t>
        <a:bodyPr/>
        <a:lstStyle/>
        <a:p>
          <a:endParaRPr lang="en-SG"/>
        </a:p>
      </dgm:t>
    </dgm:pt>
    <dgm:pt modelId="{5ED482A8-137A-4B52-9553-6566A78E4552}" type="parTrans" cxnId="{D20F702C-B4F4-43F0-A556-6E4B65E2DCBA}">
      <dgm:prSet/>
      <dgm:spPr/>
      <dgm:t>
        <a:bodyPr/>
        <a:lstStyle/>
        <a:p>
          <a:endParaRPr lang="en-SG"/>
        </a:p>
      </dgm:t>
    </dgm:pt>
    <dgm:pt modelId="{1B5C014E-9727-449F-8133-B1CC86277FC0}" type="sibTrans" cxnId="{D20F702C-B4F4-43F0-A556-6E4B65E2DCBA}">
      <dgm:prSet/>
      <dgm:spPr/>
      <dgm:t>
        <a:bodyPr/>
        <a:lstStyle/>
        <a:p>
          <a:endParaRPr lang="en-SG"/>
        </a:p>
      </dgm:t>
    </dgm:pt>
    <dgm:pt modelId="{F251DACF-C413-4410-9B93-E41E3DAD5F9F}">
      <dgm:prSet phldrT="[Text]" custT="1"/>
      <dgm:spPr/>
      <dgm:t>
        <a:bodyPr/>
        <a:lstStyle/>
        <a:p>
          <a:r>
            <a:rPr lang="en-SG" sz="1600" b="1" dirty="0"/>
            <a:t>Engine</a:t>
          </a:r>
        </a:p>
        <a:p>
          <a:r>
            <a:rPr lang="en-SG" sz="1600" b="1" dirty="0"/>
            <a:t>Power</a:t>
          </a:r>
        </a:p>
        <a:p>
          <a:r>
            <a:rPr lang="en-SG" sz="1600" b="1" dirty="0"/>
            <a:t>Year</a:t>
          </a:r>
          <a:endParaRPr lang="en-SG" sz="1100" b="1" dirty="0"/>
        </a:p>
      </dgm:t>
    </dgm:pt>
    <dgm:pt modelId="{D954D400-C013-4D1F-8EA6-36F8BF0592F4}" type="parTrans" cxnId="{44B8A5B2-C409-4C0E-9C43-4514DFC8AAA0}">
      <dgm:prSet/>
      <dgm:spPr/>
      <dgm:t>
        <a:bodyPr/>
        <a:lstStyle/>
        <a:p>
          <a:endParaRPr lang="en-SG"/>
        </a:p>
      </dgm:t>
    </dgm:pt>
    <dgm:pt modelId="{F36FF53A-F8DE-4C19-A6F4-91F36472AAC3}" type="sibTrans" cxnId="{44B8A5B2-C409-4C0E-9C43-4514DFC8AAA0}">
      <dgm:prSet/>
      <dgm:spPr/>
      <dgm:t>
        <a:bodyPr/>
        <a:lstStyle/>
        <a:p>
          <a:endParaRPr lang="en-SG"/>
        </a:p>
      </dgm:t>
    </dgm:pt>
    <dgm:pt modelId="{51FA5697-E74B-4218-BDA2-115BEDD0AE67}" type="pres">
      <dgm:prSet presAssocID="{FBB90B1A-3A84-445F-B940-21C14D62E835}" presName="compositeShape" presStyleCnt="0">
        <dgm:presLayoutVars>
          <dgm:chMax val="2"/>
          <dgm:dir/>
          <dgm:resizeHandles val="exact"/>
        </dgm:presLayoutVars>
      </dgm:prSet>
      <dgm:spPr/>
    </dgm:pt>
    <dgm:pt modelId="{3C12172E-070E-4F9B-9624-06E61649FDE5}" type="pres">
      <dgm:prSet presAssocID="{FBB90B1A-3A84-445F-B940-21C14D62E835}" presName="divider" presStyleLbl="fgShp" presStyleIdx="0" presStyleCnt="1" custAng="300000" custScaleY="133338" custLinFactNeighborY="2638"/>
      <dgm:spPr/>
    </dgm:pt>
    <dgm:pt modelId="{ECD2D0EF-06EF-48FB-AD9F-0BCFB93E099B}" type="pres">
      <dgm:prSet presAssocID="{C328BA96-E049-4013-86ED-389702967510}" presName="downArrow" presStyleLbl="node1" presStyleIdx="0" presStyleCnt="2"/>
      <dgm:spPr/>
    </dgm:pt>
    <dgm:pt modelId="{A15315DB-14CD-4916-BD72-50A1A8960A45}" type="pres">
      <dgm:prSet presAssocID="{C328BA96-E049-4013-86ED-389702967510}" presName="downArrowText" presStyleLbl="revTx" presStyleIdx="0" presStyleCnt="2">
        <dgm:presLayoutVars>
          <dgm:bulletEnabled val="1"/>
        </dgm:presLayoutVars>
      </dgm:prSet>
      <dgm:spPr/>
    </dgm:pt>
    <dgm:pt modelId="{CF442F99-4641-40AD-8634-B38D2F9FEB7B}" type="pres">
      <dgm:prSet presAssocID="{F251DACF-C413-4410-9B93-E41E3DAD5F9F}" presName="upArrow" presStyleLbl="node1" presStyleIdx="1" presStyleCnt="2"/>
      <dgm:spPr/>
    </dgm:pt>
    <dgm:pt modelId="{BF18AF29-1478-4A14-83CE-C80B0301EE11}" type="pres">
      <dgm:prSet presAssocID="{F251DACF-C413-4410-9B93-E41E3DAD5F9F}" presName="upArrowText" presStyleLbl="revTx" presStyleIdx="1" presStyleCnt="2">
        <dgm:presLayoutVars>
          <dgm:bulletEnabled val="1"/>
        </dgm:presLayoutVars>
      </dgm:prSet>
      <dgm:spPr/>
    </dgm:pt>
  </dgm:ptLst>
  <dgm:cxnLst>
    <dgm:cxn modelId="{D20F702C-B4F4-43F0-A556-6E4B65E2DCBA}" srcId="{FBB90B1A-3A84-445F-B940-21C14D62E835}" destId="{0B6C321D-38FE-401C-B447-4CEBA48B4F9D}" srcOrd="2" destOrd="0" parTransId="{5ED482A8-137A-4B52-9553-6566A78E4552}" sibTransId="{1B5C014E-9727-449F-8133-B1CC86277FC0}"/>
    <dgm:cxn modelId="{51875F56-CD5E-40C0-9580-E1D75704782E}" type="presOf" srcId="{F251DACF-C413-4410-9B93-E41E3DAD5F9F}" destId="{BF18AF29-1478-4A14-83CE-C80B0301EE11}" srcOrd="0" destOrd="0" presId="urn:microsoft.com/office/officeart/2005/8/layout/arrow3"/>
    <dgm:cxn modelId="{44B8A5B2-C409-4C0E-9C43-4514DFC8AAA0}" srcId="{FBB90B1A-3A84-445F-B940-21C14D62E835}" destId="{F251DACF-C413-4410-9B93-E41E3DAD5F9F}" srcOrd="1" destOrd="0" parTransId="{D954D400-C013-4D1F-8EA6-36F8BF0592F4}" sibTransId="{F36FF53A-F8DE-4C19-A6F4-91F36472AAC3}"/>
    <dgm:cxn modelId="{26E3FEBC-90CA-40D8-A7AE-DEB5679CA321}" type="presOf" srcId="{C328BA96-E049-4013-86ED-389702967510}" destId="{A15315DB-14CD-4916-BD72-50A1A8960A45}" srcOrd="0" destOrd="0" presId="urn:microsoft.com/office/officeart/2005/8/layout/arrow3"/>
    <dgm:cxn modelId="{06FC76E8-06BD-4E3F-B169-4BDF47EBAE1C}" type="presOf" srcId="{FBB90B1A-3A84-445F-B940-21C14D62E835}" destId="{51FA5697-E74B-4218-BDA2-115BEDD0AE67}" srcOrd="0" destOrd="0" presId="urn:microsoft.com/office/officeart/2005/8/layout/arrow3"/>
    <dgm:cxn modelId="{CA6051F4-8A79-4DB9-BA4F-B6339D1B1A59}" srcId="{FBB90B1A-3A84-445F-B940-21C14D62E835}" destId="{C328BA96-E049-4013-86ED-389702967510}" srcOrd="0" destOrd="0" parTransId="{97475E60-E924-491A-AE77-E4C3CD753B14}" sibTransId="{20F46557-3272-482E-94D6-1C2E056DF8B9}"/>
    <dgm:cxn modelId="{8F2AFA6C-43AE-4C27-A42E-F80487ABE474}" type="presParOf" srcId="{51FA5697-E74B-4218-BDA2-115BEDD0AE67}" destId="{3C12172E-070E-4F9B-9624-06E61649FDE5}" srcOrd="0" destOrd="0" presId="urn:microsoft.com/office/officeart/2005/8/layout/arrow3"/>
    <dgm:cxn modelId="{BBA22024-7756-42CA-9EDB-4504076542AA}" type="presParOf" srcId="{51FA5697-E74B-4218-BDA2-115BEDD0AE67}" destId="{ECD2D0EF-06EF-48FB-AD9F-0BCFB93E099B}" srcOrd="1" destOrd="0" presId="urn:microsoft.com/office/officeart/2005/8/layout/arrow3"/>
    <dgm:cxn modelId="{9692D696-87D1-46CF-8A88-81727FBB7268}" type="presParOf" srcId="{51FA5697-E74B-4218-BDA2-115BEDD0AE67}" destId="{A15315DB-14CD-4916-BD72-50A1A8960A45}" srcOrd="2" destOrd="0" presId="urn:microsoft.com/office/officeart/2005/8/layout/arrow3"/>
    <dgm:cxn modelId="{DC789A98-2112-4805-9D8F-0D0EA66C5E02}" type="presParOf" srcId="{51FA5697-E74B-4218-BDA2-115BEDD0AE67}" destId="{CF442F99-4641-40AD-8634-B38D2F9FEB7B}" srcOrd="3" destOrd="0" presId="urn:microsoft.com/office/officeart/2005/8/layout/arrow3"/>
    <dgm:cxn modelId="{21C03275-61FE-441D-AB57-2D111FEF1906}" type="presParOf" srcId="{51FA5697-E74B-4218-BDA2-115BEDD0AE67}" destId="{BF18AF29-1478-4A14-83CE-C80B0301EE11}"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D4073-87BB-4242-90AB-20B5BB5781A8}"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SG"/>
        </a:p>
      </dgm:t>
    </dgm:pt>
    <dgm:pt modelId="{944B8E6B-33EE-48D8-ADD2-BB585CE8C7C3}">
      <dgm:prSet phldrT="[Text]"/>
      <dgm:spPr/>
      <dgm:t>
        <a:bodyPr/>
        <a:lstStyle/>
        <a:p>
          <a:r>
            <a:rPr lang="en-SG" b="1" i="0" dirty="0"/>
            <a:t>Data Understanding </a:t>
          </a:r>
          <a:endParaRPr lang="en-SG" dirty="0"/>
        </a:p>
      </dgm:t>
    </dgm:pt>
    <dgm:pt modelId="{3270AE23-9ECB-4ECB-85B5-6650D3B0C33F}" type="parTrans" cxnId="{603E0DFC-6E1C-4658-9CFF-1BBB2337C762}">
      <dgm:prSet/>
      <dgm:spPr/>
      <dgm:t>
        <a:bodyPr/>
        <a:lstStyle/>
        <a:p>
          <a:endParaRPr lang="en-SG"/>
        </a:p>
      </dgm:t>
    </dgm:pt>
    <dgm:pt modelId="{B72B2229-B1DC-42A2-B044-E352D116E553}" type="sibTrans" cxnId="{603E0DFC-6E1C-4658-9CFF-1BBB2337C762}">
      <dgm:prSet/>
      <dgm:spPr/>
      <dgm:t>
        <a:bodyPr/>
        <a:lstStyle/>
        <a:p>
          <a:endParaRPr lang="en-SG"/>
        </a:p>
      </dgm:t>
    </dgm:pt>
    <dgm:pt modelId="{EA80AD8E-F2B6-43B6-BAB8-EE8CB2713929}">
      <dgm:prSet phldrT="[Text]"/>
      <dgm:spPr/>
      <dgm:t>
        <a:bodyPr/>
        <a:lstStyle/>
        <a:p>
          <a:r>
            <a:rPr lang="en-SG" b="1" dirty="0"/>
            <a:t>Data Cleaning</a:t>
          </a:r>
        </a:p>
      </dgm:t>
    </dgm:pt>
    <dgm:pt modelId="{172E5F81-FA29-4007-A54F-DCA0337BE7EB}" type="parTrans" cxnId="{567C5723-7D06-4DFA-BA8D-C194C9617BBA}">
      <dgm:prSet/>
      <dgm:spPr/>
      <dgm:t>
        <a:bodyPr/>
        <a:lstStyle/>
        <a:p>
          <a:endParaRPr lang="en-SG"/>
        </a:p>
      </dgm:t>
    </dgm:pt>
    <dgm:pt modelId="{FDF31963-F5D0-4DE4-9F68-12A70826459A}" type="sibTrans" cxnId="{567C5723-7D06-4DFA-BA8D-C194C9617BBA}">
      <dgm:prSet/>
      <dgm:spPr/>
      <dgm:t>
        <a:bodyPr/>
        <a:lstStyle/>
        <a:p>
          <a:endParaRPr lang="en-SG"/>
        </a:p>
      </dgm:t>
    </dgm:pt>
    <dgm:pt modelId="{90C2A978-4356-46BB-83C6-38BD3ED6B47B}">
      <dgm:prSet phldrT="[Text]"/>
      <dgm:spPr/>
      <dgm:t>
        <a:bodyPr/>
        <a:lstStyle/>
        <a:p>
          <a:r>
            <a:rPr lang="en-SG" dirty="0"/>
            <a:t>EDA</a:t>
          </a:r>
        </a:p>
      </dgm:t>
    </dgm:pt>
    <dgm:pt modelId="{C83BDAB7-551C-4F4C-BDCE-D6BAC77DE1A0}" type="parTrans" cxnId="{4AC44A15-9AD2-4F99-A237-32EA5F12ACA7}">
      <dgm:prSet/>
      <dgm:spPr/>
      <dgm:t>
        <a:bodyPr/>
        <a:lstStyle/>
        <a:p>
          <a:endParaRPr lang="en-SG"/>
        </a:p>
      </dgm:t>
    </dgm:pt>
    <dgm:pt modelId="{4CAC2D46-B862-4F35-A288-BDAC1A281A31}" type="sibTrans" cxnId="{4AC44A15-9AD2-4F99-A237-32EA5F12ACA7}">
      <dgm:prSet/>
      <dgm:spPr/>
      <dgm:t>
        <a:bodyPr/>
        <a:lstStyle/>
        <a:p>
          <a:endParaRPr lang="en-SG"/>
        </a:p>
      </dgm:t>
    </dgm:pt>
    <dgm:pt modelId="{A1A675E0-2CA3-4732-BE9F-1B984E28F8FC}">
      <dgm:prSet phldrT="[Text]"/>
      <dgm:spPr/>
      <dgm:t>
        <a:bodyPr/>
        <a:lstStyle/>
        <a:p>
          <a:r>
            <a:rPr lang="en-SG" b="1" dirty="0"/>
            <a:t>Data Visualization</a:t>
          </a:r>
        </a:p>
      </dgm:t>
    </dgm:pt>
    <dgm:pt modelId="{35209550-8615-41D6-B967-EACFE192485F}" type="parTrans" cxnId="{88D7E1AC-DE79-49C7-AA32-5E0BDBEA0491}">
      <dgm:prSet/>
      <dgm:spPr/>
      <dgm:t>
        <a:bodyPr/>
        <a:lstStyle/>
        <a:p>
          <a:endParaRPr lang="en-SG"/>
        </a:p>
      </dgm:t>
    </dgm:pt>
    <dgm:pt modelId="{229600BC-1389-4F27-8D86-49A5EC5CEBAF}" type="sibTrans" cxnId="{88D7E1AC-DE79-49C7-AA32-5E0BDBEA0491}">
      <dgm:prSet/>
      <dgm:spPr/>
      <dgm:t>
        <a:bodyPr/>
        <a:lstStyle/>
        <a:p>
          <a:endParaRPr lang="en-SG"/>
        </a:p>
      </dgm:t>
    </dgm:pt>
    <dgm:pt modelId="{D8360B61-81D1-4052-955E-4536FB47EC02}">
      <dgm:prSet phldrT="[Text]"/>
      <dgm:spPr/>
      <dgm:t>
        <a:bodyPr/>
        <a:lstStyle/>
        <a:p>
          <a:r>
            <a:rPr lang="en-SG" b="1" dirty="0"/>
            <a:t>Conclusion</a:t>
          </a:r>
        </a:p>
      </dgm:t>
    </dgm:pt>
    <dgm:pt modelId="{615E2647-EF31-4612-A42B-B8332408222C}" type="parTrans" cxnId="{4751574E-717F-448D-B123-6A6DA55DDB3C}">
      <dgm:prSet/>
      <dgm:spPr/>
      <dgm:t>
        <a:bodyPr/>
        <a:lstStyle/>
        <a:p>
          <a:endParaRPr lang="en-SG"/>
        </a:p>
      </dgm:t>
    </dgm:pt>
    <dgm:pt modelId="{C3D7F25D-BC17-40AD-9077-0A6E4A8A1C2C}" type="sibTrans" cxnId="{4751574E-717F-448D-B123-6A6DA55DDB3C}">
      <dgm:prSet/>
      <dgm:spPr/>
      <dgm:t>
        <a:bodyPr/>
        <a:lstStyle/>
        <a:p>
          <a:endParaRPr lang="en-SG"/>
        </a:p>
      </dgm:t>
    </dgm:pt>
    <dgm:pt modelId="{168C30A9-C7CC-420E-9087-7310738AD311}">
      <dgm:prSet phldrT="[Text]"/>
      <dgm:spPr/>
      <dgm:t>
        <a:bodyPr/>
        <a:lstStyle/>
        <a:p>
          <a:r>
            <a:rPr lang="en-SG" b="1" dirty="0"/>
            <a:t>Machine </a:t>
          </a:r>
          <a:r>
            <a:rPr lang="en-SG" b="1" dirty="0" err="1"/>
            <a:t>Learaning</a:t>
          </a:r>
          <a:endParaRPr lang="en-SG" b="1" dirty="0"/>
        </a:p>
      </dgm:t>
    </dgm:pt>
    <dgm:pt modelId="{355D1B05-45A6-40FA-ADB5-C94514568ADB}" type="parTrans" cxnId="{F2151FEC-A901-42E8-8D88-8D938DB9F131}">
      <dgm:prSet/>
      <dgm:spPr/>
      <dgm:t>
        <a:bodyPr/>
        <a:lstStyle/>
        <a:p>
          <a:endParaRPr lang="en-SG"/>
        </a:p>
      </dgm:t>
    </dgm:pt>
    <dgm:pt modelId="{B8518161-98FE-49D8-8584-87B2F8F7F8BE}" type="sibTrans" cxnId="{F2151FEC-A901-42E8-8D88-8D938DB9F131}">
      <dgm:prSet/>
      <dgm:spPr/>
      <dgm:t>
        <a:bodyPr/>
        <a:lstStyle/>
        <a:p>
          <a:endParaRPr lang="en-SG"/>
        </a:p>
      </dgm:t>
    </dgm:pt>
    <dgm:pt modelId="{D527B10B-1DF7-4A82-AA70-A7CFB54C76F7}" type="pres">
      <dgm:prSet presAssocID="{21ED4073-87BB-4242-90AB-20B5BB5781A8}" presName="cycle" presStyleCnt="0">
        <dgm:presLayoutVars>
          <dgm:dir/>
          <dgm:resizeHandles val="exact"/>
        </dgm:presLayoutVars>
      </dgm:prSet>
      <dgm:spPr/>
    </dgm:pt>
    <dgm:pt modelId="{9FFBC886-D783-4249-8AB8-A514E7E0D709}" type="pres">
      <dgm:prSet presAssocID="{944B8E6B-33EE-48D8-ADD2-BB585CE8C7C3}" presName="node" presStyleLbl="node1" presStyleIdx="0" presStyleCnt="6" custRadScaleRad="118170" custRadScaleInc="745">
        <dgm:presLayoutVars>
          <dgm:bulletEnabled val="1"/>
        </dgm:presLayoutVars>
      </dgm:prSet>
      <dgm:spPr/>
    </dgm:pt>
    <dgm:pt modelId="{FDC3EFCB-2C00-422F-B5C7-EF38587C4423}" type="pres">
      <dgm:prSet presAssocID="{B72B2229-B1DC-42A2-B044-E352D116E553}" presName="sibTrans" presStyleLbl="sibTrans2D1" presStyleIdx="0" presStyleCnt="6"/>
      <dgm:spPr/>
    </dgm:pt>
    <dgm:pt modelId="{4F8604A4-2A70-4C9D-9AEA-1E494B707D2C}" type="pres">
      <dgm:prSet presAssocID="{B72B2229-B1DC-42A2-B044-E352D116E553}" presName="connectorText" presStyleLbl="sibTrans2D1" presStyleIdx="0" presStyleCnt="6"/>
      <dgm:spPr/>
    </dgm:pt>
    <dgm:pt modelId="{3ABAE07A-6931-4937-A137-A5761D91F5B8}" type="pres">
      <dgm:prSet presAssocID="{EA80AD8E-F2B6-43B6-BAB8-EE8CB2713929}" presName="node" presStyleLbl="node1" presStyleIdx="1" presStyleCnt="6" custRadScaleRad="101400" custRadScaleInc="11696">
        <dgm:presLayoutVars>
          <dgm:bulletEnabled val="1"/>
        </dgm:presLayoutVars>
      </dgm:prSet>
      <dgm:spPr/>
    </dgm:pt>
    <dgm:pt modelId="{5FCB76B7-F0A4-4A15-83B4-2A8036859F16}" type="pres">
      <dgm:prSet presAssocID="{FDF31963-F5D0-4DE4-9F68-12A70826459A}" presName="sibTrans" presStyleLbl="sibTrans2D1" presStyleIdx="1" presStyleCnt="6"/>
      <dgm:spPr/>
    </dgm:pt>
    <dgm:pt modelId="{4AC84AB2-491D-4B75-86A7-E440A4F580C4}" type="pres">
      <dgm:prSet presAssocID="{FDF31963-F5D0-4DE4-9F68-12A70826459A}" presName="connectorText" presStyleLbl="sibTrans2D1" presStyleIdx="1" presStyleCnt="6"/>
      <dgm:spPr/>
    </dgm:pt>
    <dgm:pt modelId="{3E155A83-39E6-4A63-88F3-2F50017A673D}" type="pres">
      <dgm:prSet presAssocID="{90C2A978-4356-46BB-83C6-38BD3ED6B47B}" presName="node" presStyleLbl="node1" presStyleIdx="2" presStyleCnt="6" custRadScaleRad="90742" custRadScaleInc="-4871">
        <dgm:presLayoutVars>
          <dgm:bulletEnabled val="1"/>
        </dgm:presLayoutVars>
      </dgm:prSet>
      <dgm:spPr/>
    </dgm:pt>
    <dgm:pt modelId="{20657F1A-4EB8-44F9-AB41-AD97C7F67F1B}" type="pres">
      <dgm:prSet presAssocID="{4CAC2D46-B862-4F35-A288-BDAC1A281A31}" presName="sibTrans" presStyleLbl="sibTrans2D1" presStyleIdx="2" presStyleCnt="6"/>
      <dgm:spPr/>
    </dgm:pt>
    <dgm:pt modelId="{9617B10A-3137-4387-99AF-9E854CF7987F}" type="pres">
      <dgm:prSet presAssocID="{4CAC2D46-B862-4F35-A288-BDAC1A281A31}" presName="connectorText" presStyleLbl="sibTrans2D1" presStyleIdx="2" presStyleCnt="6"/>
      <dgm:spPr/>
    </dgm:pt>
    <dgm:pt modelId="{37C51903-EB75-44B4-91F2-B6A450829678}" type="pres">
      <dgm:prSet presAssocID="{A1A675E0-2CA3-4732-BE9F-1B984E28F8FC}" presName="node" presStyleLbl="node1" presStyleIdx="3" presStyleCnt="6" custRadScaleRad="91015" custRadScaleInc="2933">
        <dgm:presLayoutVars>
          <dgm:bulletEnabled val="1"/>
        </dgm:presLayoutVars>
      </dgm:prSet>
      <dgm:spPr/>
    </dgm:pt>
    <dgm:pt modelId="{8D70D7A2-F63A-475A-BCD6-7630591EF46E}" type="pres">
      <dgm:prSet presAssocID="{229600BC-1389-4F27-8D86-49A5EC5CEBAF}" presName="sibTrans" presStyleLbl="sibTrans2D1" presStyleIdx="3" presStyleCnt="6"/>
      <dgm:spPr/>
    </dgm:pt>
    <dgm:pt modelId="{45667AE3-F2AA-4FE9-A659-F4DC3E8FF07A}" type="pres">
      <dgm:prSet presAssocID="{229600BC-1389-4F27-8D86-49A5EC5CEBAF}" presName="connectorText" presStyleLbl="sibTrans2D1" presStyleIdx="3" presStyleCnt="6"/>
      <dgm:spPr/>
    </dgm:pt>
    <dgm:pt modelId="{24CCD377-B1F8-471B-B98D-847CA26947D7}" type="pres">
      <dgm:prSet presAssocID="{168C30A9-C7CC-420E-9087-7310738AD311}" presName="node" presStyleLbl="node1" presStyleIdx="4" presStyleCnt="6" custRadScaleRad="91015" custRadScaleInc="2933">
        <dgm:presLayoutVars>
          <dgm:bulletEnabled val="1"/>
        </dgm:presLayoutVars>
      </dgm:prSet>
      <dgm:spPr/>
    </dgm:pt>
    <dgm:pt modelId="{D7F27713-64AB-4037-881F-457B9731B494}" type="pres">
      <dgm:prSet presAssocID="{B8518161-98FE-49D8-8584-87B2F8F7F8BE}" presName="sibTrans" presStyleLbl="sibTrans2D1" presStyleIdx="4" presStyleCnt="6"/>
      <dgm:spPr/>
    </dgm:pt>
    <dgm:pt modelId="{20DB7AFE-8002-4A95-9D8E-7A0676AC305D}" type="pres">
      <dgm:prSet presAssocID="{B8518161-98FE-49D8-8584-87B2F8F7F8BE}" presName="connectorText" presStyleLbl="sibTrans2D1" presStyleIdx="4" presStyleCnt="6"/>
      <dgm:spPr/>
    </dgm:pt>
    <dgm:pt modelId="{C8F31F46-85CC-4433-A199-0A20B26EEE89}" type="pres">
      <dgm:prSet presAssocID="{D8360B61-81D1-4052-955E-4536FB47EC02}" presName="node" presStyleLbl="node1" presStyleIdx="5" presStyleCnt="6">
        <dgm:presLayoutVars>
          <dgm:bulletEnabled val="1"/>
        </dgm:presLayoutVars>
      </dgm:prSet>
      <dgm:spPr/>
    </dgm:pt>
    <dgm:pt modelId="{AB068650-DE05-468C-B501-62FF17B2A6D4}" type="pres">
      <dgm:prSet presAssocID="{C3D7F25D-BC17-40AD-9077-0A6E4A8A1C2C}" presName="sibTrans" presStyleLbl="sibTrans2D1" presStyleIdx="5" presStyleCnt="6" custAng="0" custLinFactNeighborX="11575" custLinFactNeighborY="-234"/>
      <dgm:spPr/>
    </dgm:pt>
    <dgm:pt modelId="{03F28F89-FC0C-4406-B7DF-C6EADA963176}" type="pres">
      <dgm:prSet presAssocID="{C3D7F25D-BC17-40AD-9077-0A6E4A8A1C2C}" presName="connectorText" presStyleLbl="sibTrans2D1" presStyleIdx="5" presStyleCnt="6"/>
      <dgm:spPr/>
    </dgm:pt>
  </dgm:ptLst>
  <dgm:cxnLst>
    <dgm:cxn modelId="{CE623905-C835-423A-8287-008E443F7BA0}" type="presOf" srcId="{B8518161-98FE-49D8-8584-87B2F8F7F8BE}" destId="{20DB7AFE-8002-4A95-9D8E-7A0676AC305D}" srcOrd="1" destOrd="0" presId="urn:microsoft.com/office/officeart/2005/8/layout/cycle2"/>
    <dgm:cxn modelId="{8EA8A80B-5D52-47DA-ADAE-3357FF8E6E76}" type="presOf" srcId="{4CAC2D46-B862-4F35-A288-BDAC1A281A31}" destId="{9617B10A-3137-4387-99AF-9E854CF7987F}" srcOrd="1" destOrd="0" presId="urn:microsoft.com/office/officeart/2005/8/layout/cycle2"/>
    <dgm:cxn modelId="{4AC44A15-9AD2-4F99-A237-32EA5F12ACA7}" srcId="{21ED4073-87BB-4242-90AB-20B5BB5781A8}" destId="{90C2A978-4356-46BB-83C6-38BD3ED6B47B}" srcOrd="2" destOrd="0" parTransId="{C83BDAB7-551C-4F4C-BDCE-D6BAC77DE1A0}" sibTransId="{4CAC2D46-B862-4F35-A288-BDAC1A281A31}"/>
    <dgm:cxn modelId="{BC8EC721-C9D1-4658-8C3A-BD1683979DB1}" type="presOf" srcId="{B8518161-98FE-49D8-8584-87B2F8F7F8BE}" destId="{D7F27713-64AB-4037-881F-457B9731B494}" srcOrd="0" destOrd="0" presId="urn:microsoft.com/office/officeart/2005/8/layout/cycle2"/>
    <dgm:cxn modelId="{567C5723-7D06-4DFA-BA8D-C194C9617BBA}" srcId="{21ED4073-87BB-4242-90AB-20B5BB5781A8}" destId="{EA80AD8E-F2B6-43B6-BAB8-EE8CB2713929}" srcOrd="1" destOrd="0" parTransId="{172E5F81-FA29-4007-A54F-DCA0337BE7EB}" sibTransId="{FDF31963-F5D0-4DE4-9F68-12A70826459A}"/>
    <dgm:cxn modelId="{4D01F227-CAB1-496F-B9E2-457B8AF9A5C3}" type="presOf" srcId="{21ED4073-87BB-4242-90AB-20B5BB5781A8}" destId="{D527B10B-1DF7-4A82-AA70-A7CFB54C76F7}" srcOrd="0" destOrd="0" presId="urn:microsoft.com/office/officeart/2005/8/layout/cycle2"/>
    <dgm:cxn modelId="{304BE83F-4B9F-4A29-B47F-B5B1EB4F8315}" type="presOf" srcId="{C3D7F25D-BC17-40AD-9077-0A6E4A8A1C2C}" destId="{03F28F89-FC0C-4406-B7DF-C6EADA963176}" srcOrd="1" destOrd="0" presId="urn:microsoft.com/office/officeart/2005/8/layout/cycle2"/>
    <dgm:cxn modelId="{8452E162-B20E-48FA-AA2F-5DA59BD4E1A7}" type="presOf" srcId="{FDF31963-F5D0-4DE4-9F68-12A70826459A}" destId="{4AC84AB2-491D-4B75-86A7-E440A4F580C4}" srcOrd="1" destOrd="0" presId="urn:microsoft.com/office/officeart/2005/8/layout/cycle2"/>
    <dgm:cxn modelId="{3D7F106A-6D5E-4175-8A7C-1D48243D554D}" type="presOf" srcId="{229600BC-1389-4F27-8D86-49A5EC5CEBAF}" destId="{45667AE3-F2AA-4FE9-A659-F4DC3E8FF07A}" srcOrd="1" destOrd="0" presId="urn:microsoft.com/office/officeart/2005/8/layout/cycle2"/>
    <dgm:cxn modelId="{CB64CF6C-C81A-44BD-A290-2FAEC53DDF25}" type="presOf" srcId="{B72B2229-B1DC-42A2-B044-E352D116E553}" destId="{FDC3EFCB-2C00-422F-B5C7-EF38587C4423}" srcOrd="0" destOrd="0" presId="urn:microsoft.com/office/officeart/2005/8/layout/cycle2"/>
    <dgm:cxn modelId="{4751574E-717F-448D-B123-6A6DA55DDB3C}" srcId="{21ED4073-87BB-4242-90AB-20B5BB5781A8}" destId="{D8360B61-81D1-4052-955E-4536FB47EC02}" srcOrd="5" destOrd="0" parTransId="{615E2647-EF31-4612-A42B-B8332408222C}" sibTransId="{C3D7F25D-BC17-40AD-9077-0A6E4A8A1C2C}"/>
    <dgm:cxn modelId="{28CCED56-744B-429D-BC75-9182B6CB0D46}" type="presOf" srcId="{A1A675E0-2CA3-4732-BE9F-1B984E28F8FC}" destId="{37C51903-EB75-44B4-91F2-B6A450829678}" srcOrd="0" destOrd="0" presId="urn:microsoft.com/office/officeart/2005/8/layout/cycle2"/>
    <dgm:cxn modelId="{209C665A-E688-48C3-9529-8436C0433FA1}" type="presOf" srcId="{EA80AD8E-F2B6-43B6-BAB8-EE8CB2713929}" destId="{3ABAE07A-6931-4937-A137-A5761D91F5B8}" srcOrd="0" destOrd="0" presId="urn:microsoft.com/office/officeart/2005/8/layout/cycle2"/>
    <dgm:cxn modelId="{61590283-CE8F-4236-BAB5-F7DAD34E0100}" type="presOf" srcId="{944B8E6B-33EE-48D8-ADD2-BB585CE8C7C3}" destId="{9FFBC886-D783-4249-8AB8-A514E7E0D709}" srcOrd="0" destOrd="0" presId="urn:microsoft.com/office/officeart/2005/8/layout/cycle2"/>
    <dgm:cxn modelId="{C78D3187-F23F-4C0E-A43F-48F2A07C3125}" type="presOf" srcId="{168C30A9-C7CC-420E-9087-7310738AD311}" destId="{24CCD377-B1F8-471B-B98D-847CA26947D7}" srcOrd="0" destOrd="0" presId="urn:microsoft.com/office/officeart/2005/8/layout/cycle2"/>
    <dgm:cxn modelId="{965E658F-C068-437B-9E2F-2054C7BC81B7}" type="presOf" srcId="{FDF31963-F5D0-4DE4-9F68-12A70826459A}" destId="{5FCB76B7-F0A4-4A15-83B4-2A8036859F16}" srcOrd="0" destOrd="0" presId="urn:microsoft.com/office/officeart/2005/8/layout/cycle2"/>
    <dgm:cxn modelId="{45B4469D-BEBD-4A2B-8297-6A7289BA2CC2}" type="presOf" srcId="{229600BC-1389-4F27-8D86-49A5EC5CEBAF}" destId="{8D70D7A2-F63A-475A-BCD6-7630591EF46E}" srcOrd="0" destOrd="0" presId="urn:microsoft.com/office/officeart/2005/8/layout/cycle2"/>
    <dgm:cxn modelId="{CB0B98AC-EDAD-452C-AD32-5FCAB50E9ADC}" type="presOf" srcId="{B72B2229-B1DC-42A2-B044-E352D116E553}" destId="{4F8604A4-2A70-4C9D-9AEA-1E494B707D2C}" srcOrd="1" destOrd="0" presId="urn:microsoft.com/office/officeart/2005/8/layout/cycle2"/>
    <dgm:cxn modelId="{88D7E1AC-DE79-49C7-AA32-5E0BDBEA0491}" srcId="{21ED4073-87BB-4242-90AB-20B5BB5781A8}" destId="{A1A675E0-2CA3-4732-BE9F-1B984E28F8FC}" srcOrd="3" destOrd="0" parTransId="{35209550-8615-41D6-B967-EACFE192485F}" sibTransId="{229600BC-1389-4F27-8D86-49A5EC5CEBAF}"/>
    <dgm:cxn modelId="{3F1546B4-2A13-403F-8D2B-6C85DE5F4E09}" type="presOf" srcId="{C3D7F25D-BC17-40AD-9077-0A6E4A8A1C2C}" destId="{AB068650-DE05-468C-B501-62FF17B2A6D4}" srcOrd="0" destOrd="0" presId="urn:microsoft.com/office/officeart/2005/8/layout/cycle2"/>
    <dgm:cxn modelId="{1304ADCA-D07D-4233-BA9D-FE3A185BB726}" type="presOf" srcId="{D8360B61-81D1-4052-955E-4536FB47EC02}" destId="{C8F31F46-85CC-4433-A199-0A20B26EEE89}" srcOrd="0" destOrd="0" presId="urn:microsoft.com/office/officeart/2005/8/layout/cycle2"/>
    <dgm:cxn modelId="{C3C616CC-61F3-42F5-9083-D2E700206521}" type="presOf" srcId="{90C2A978-4356-46BB-83C6-38BD3ED6B47B}" destId="{3E155A83-39E6-4A63-88F3-2F50017A673D}" srcOrd="0" destOrd="0" presId="urn:microsoft.com/office/officeart/2005/8/layout/cycle2"/>
    <dgm:cxn modelId="{558BEECD-D2F2-4DBA-AD1F-3D5A1B8EB753}" type="presOf" srcId="{4CAC2D46-B862-4F35-A288-BDAC1A281A31}" destId="{20657F1A-4EB8-44F9-AB41-AD97C7F67F1B}" srcOrd="0" destOrd="0" presId="urn:microsoft.com/office/officeart/2005/8/layout/cycle2"/>
    <dgm:cxn modelId="{F2151FEC-A901-42E8-8D88-8D938DB9F131}" srcId="{21ED4073-87BB-4242-90AB-20B5BB5781A8}" destId="{168C30A9-C7CC-420E-9087-7310738AD311}" srcOrd="4" destOrd="0" parTransId="{355D1B05-45A6-40FA-ADB5-C94514568ADB}" sibTransId="{B8518161-98FE-49D8-8584-87B2F8F7F8BE}"/>
    <dgm:cxn modelId="{603E0DFC-6E1C-4658-9CFF-1BBB2337C762}" srcId="{21ED4073-87BB-4242-90AB-20B5BB5781A8}" destId="{944B8E6B-33EE-48D8-ADD2-BB585CE8C7C3}" srcOrd="0" destOrd="0" parTransId="{3270AE23-9ECB-4ECB-85B5-6650D3B0C33F}" sibTransId="{B72B2229-B1DC-42A2-B044-E352D116E553}"/>
    <dgm:cxn modelId="{9E332875-2465-4A5E-A48D-C6E0D2734ADB}" type="presParOf" srcId="{D527B10B-1DF7-4A82-AA70-A7CFB54C76F7}" destId="{9FFBC886-D783-4249-8AB8-A514E7E0D709}" srcOrd="0" destOrd="0" presId="urn:microsoft.com/office/officeart/2005/8/layout/cycle2"/>
    <dgm:cxn modelId="{A86AE345-6F84-421F-B46E-4F697EB66B19}" type="presParOf" srcId="{D527B10B-1DF7-4A82-AA70-A7CFB54C76F7}" destId="{FDC3EFCB-2C00-422F-B5C7-EF38587C4423}" srcOrd="1" destOrd="0" presId="urn:microsoft.com/office/officeart/2005/8/layout/cycle2"/>
    <dgm:cxn modelId="{107483AC-03C5-4CDD-B8A7-0631BA29C30A}" type="presParOf" srcId="{FDC3EFCB-2C00-422F-B5C7-EF38587C4423}" destId="{4F8604A4-2A70-4C9D-9AEA-1E494B707D2C}" srcOrd="0" destOrd="0" presId="urn:microsoft.com/office/officeart/2005/8/layout/cycle2"/>
    <dgm:cxn modelId="{DCD38B24-9614-435C-AF9F-335AE1347AA1}" type="presParOf" srcId="{D527B10B-1DF7-4A82-AA70-A7CFB54C76F7}" destId="{3ABAE07A-6931-4937-A137-A5761D91F5B8}" srcOrd="2" destOrd="0" presId="urn:microsoft.com/office/officeart/2005/8/layout/cycle2"/>
    <dgm:cxn modelId="{CFE8BB2F-77DD-4C50-B10D-45F9CC8AD11E}" type="presParOf" srcId="{D527B10B-1DF7-4A82-AA70-A7CFB54C76F7}" destId="{5FCB76B7-F0A4-4A15-83B4-2A8036859F16}" srcOrd="3" destOrd="0" presId="urn:microsoft.com/office/officeart/2005/8/layout/cycle2"/>
    <dgm:cxn modelId="{684A67B9-5396-4FD2-8978-D03E2AFAD580}" type="presParOf" srcId="{5FCB76B7-F0A4-4A15-83B4-2A8036859F16}" destId="{4AC84AB2-491D-4B75-86A7-E440A4F580C4}" srcOrd="0" destOrd="0" presId="urn:microsoft.com/office/officeart/2005/8/layout/cycle2"/>
    <dgm:cxn modelId="{DD6148B5-9D87-4033-83E9-96469622526D}" type="presParOf" srcId="{D527B10B-1DF7-4A82-AA70-A7CFB54C76F7}" destId="{3E155A83-39E6-4A63-88F3-2F50017A673D}" srcOrd="4" destOrd="0" presId="urn:microsoft.com/office/officeart/2005/8/layout/cycle2"/>
    <dgm:cxn modelId="{93A2ABE8-1CC9-486F-8C83-9B832762A3C5}" type="presParOf" srcId="{D527B10B-1DF7-4A82-AA70-A7CFB54C76F7}" destId="{20657F1A-4EB8-44F9-AB41-AD97C7F67F1B}" srcOrd="5" destOrd="0" presId="urn:microsoft.com/office/officeart/2005/8/layout/cycle2"/>
    <dgm:cxn modelId="{2BAD472B-40DE-4BC8-8290-03C76EDCBA71}" type="presParOf" srcId="{20657F1A-4EB8-44F9-AB41-AD97C7F67F1B}" destId="{9617B10A-3137-4387-99AF-9E854CF7987F}" srcOrd="0" destOrd="0" presId="urn:microsoft.com/office/officeart/2005/8/layout/cycle2"/>
    <dgm:cxn modelId="{2569E9E0-5C50-4F1E-ACA8-F6BD82AF727C}" type="presParOf" srcId="{D527B10B-1DF7-4A82-AA70-A7CFB54C76F7}" destId="{37C51903-EB75-44B4-91F2-B6A450829678}" srcOrd="6" destOrd="0" presId="urn:microsoft.com/office/officeart/2005/8/layout/cycle2"/>
    <dgm:cxn modelId="{DA050895-03DA-4C2F-BF60-6D2E6E024323}" type="presParOf" srcId="{D527B10B-1DF7-4A82-AA70-A7CFB54C76F7}" destId="{8D70D7A2-F63A-475A-BCD6-7630591EF46E}" srcOrd="7" destOrd="0" presId="urn:microsoft.com/office/officeart/2005/8/layout/cycle2"/>
    <dgm:cxn modelId="{63A4DBC9-1C62-4FAA-916A-40172840C178}" type="presParOf" srcId="{8D70D7A2-F63A-475A-BCD6-7630591EF46E}" destId="{45667AE3-F2AA-4FE9-A659-F4DC3E8FF07A}" srcOrd="0" destOrd="0" presId="urn:microsoft.com/office/officeart/2005/8/layout/cycle2"/>
    <dgm:cxn modelId="{05E711BF-A82A-48DB-B1AF-559492CA090E}" type="presParOf" srcId="{D527B10B-1DF7-4A82-AA70-A7CFB54C76F7}" destId="{24CCD377-B1F8-471B-B98D-847CA26947D7}" srcOrd="8" destOrd="0" presId="urn:microsoft.com/office/officeart/2005/8/layout/cycle2"/>
    <dgm:cxn modelId="{CD86A72A-31D8-48BC-9CC2-32B9AF0AE2AE}" type="presParOf" srcId="{D527B10B-1DF7-4A82-AA70-A7CFB54C76F7}" destId="{D7F27713-64AB-4037-881F-457B9731B494}" srcOrd="9" destOrd="0" presId="urn:microsoft.com/office/officeart/2005/8/layout/cycle2"/>
    <dgm:cxn modelId="{89F3FF75-AA90-47A8-94CF-EE32BA9135C0}" type="presParOf" srcId="{D7F27713-64AB-4037-881F-457B9731B494}" destId="{20DB7AFE-8002-4A95-9D8E-7A0676AC305D}" srcOrd="0" destOrd="0" presId="urn:microsoft.com/office/officeart/2005/8/layout/cycle2"/>
    <dgm:cxn modelId="{D5A34360-2698-45A2-8BC5-76CD6AD5DF28}" type="presParOf" srcId="{D527B10B-1DF7-4A82-AA70-A7CFB54C76F7}" destId="{C8F31F46-85CC-4433-A199-0A20B26EEE89}" srcOrd="10" destOrd="0" presId="urn:microsoft.com/office/officeart/2005/8/layout/cycle2"/>
    <dgm:cxn modelId="{DA0A61B6-F4D2-452E-91CA-3BCAEF608FF7}" type="presParOf" srcId="{D527B10B-1DF7-4A82-AA70-A7CFB54C76F7}" destId="{AB068650-DE05-468C-B501-62FF17B2A6D4}" srcOrd="11" destOrd="0" presId="urn:microsoft.com/office/officeart/2005/8/layout/cycle2"/>
    <dgm:cxn modelId="{A43C1E8C-336C-484D-944E-B658F3CD3948}" type="presParOf" srcId="{AB068650-DE05-468C-B501-62FF17B2A6D4}" destId="{03F28F89-FC0C-4406-B7DF-C6EADA96317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CF39A7-EECE-4F07-9DD5-53DAB71B340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SG"/>
        </a:p>
      </dgm:t>
    </dgm:pt>
    <dgm:pt modelId="{FDDFAF55-F12A-469E-926A-EFDE64C18871}">
      <dgm:prSet phldrT="[Text]"/>
      <dgm:spPr/>
      <dgm:t>
        <a:bodyPr/>
        <a:lstStyle/>
        <a:p>
          <a:pPr>
            <a:buFont typeface="Wingdings" panose="05000000000000000000" pitchFamily="2" charset="2"/>
            <a:buNone/>
          </a:pPr>
          <a:r>
            <a:rPr lang="en-US" b="1" dirty="0"/>
            <a:t>There are 6019 rows and 13 columns</a:t>
          </a:r>
          <a:endParaRPr lang="en-SG" dirty="0"/>
        </a:p>
      </dgm:t>
    </dgm:pt>
    <dgm:pt modelId="{43F21036-8BD4-4017-AA59-D84899CC5E3F}" type="parTrans" cxnId="{16265A38-1AAD-4486-A13C-7B066C708AA2}">
      <dgm:prSet/>
      <dgm:spPr/>
      <dgm:t>
        <a:bodyPr/>
        <a:lstStyle/>
        <a:p>
          <a:endParaRPr lang="en-SG"/>
        </a:p>
      </dgm:t>
    </dgm:pt>
    <dgm:pt modelId="{6BB1F523-F6C6-4F32-8BEF-075791B8869E}" type="sibTrans" cxnId="{16265A38-1AAD-4486-A13C-7B066C708AA2}">
      <dgm:prSet/>
      <dgm:spPr/>
      <dgm:t>
        <a:bodyPr/>
        <a:lstStyle/>
        <a:p>
          <a:endParaRPr lang="en-SG"/>
        </a:p>
      </dgm:t>
    </dgm:pt>
    <dgm:pt modelId="{6C3E5093-EF6D-4B51-BEE8-76F734C8CBC1}">
      <dgm:prSet phldrT="[Text]" custT="1"/>
      <dgm:spPr/>
      <dgm:t>
        <a:bodyPr/>
        <a:lstStyle/>
        <a:p>
          <a:r>
            <a:rPr lang="en-US" sz="2400" b="1" i="0" dirty="0">
              <a:effectLst/>
              <a:latin typeface="Helvetica Neue"/>
            </a:rPr>
            <a:t>Data type summary</a:t>
          </a:r>
        </a:p>
        <a:p>
          <a:r>
            <a:rPr lang="en-US" sz="2400" b="0" i="0" dirty="0">
              <a:effectLst/>
              <a:latin typeface="Helvetica Neue"/>
            </a:rPr>
            <a:t>2 integers (int64) </a:t>
          </a:r>
        </a:p>
        <a:p>
          <a:r>
            <a:rPr lang="en-US" sz="2400" b="0" i="0" dirty="0">
              <a:effectLst/>
              <a:latin typeface="Helvetica Neue"/>
            </a:rPr>
            <a:t>2 floating (float64)</a:t>
          </a:r>
        </a:p>
        <a:p>
          <a:r>
            <a:rPr lang="en-US" sz="2800" b="0" i="0" dirty="0">
              <a:effectLst/>
              <a:latin typeface="Helvetica Neue"/>
            </a:rPr>
            <a:t>9 objects (categorical)</a:t>
          </a:r>
          <a:endParaRPr lang="en-SG" sz="2800" dirty="0"/>
        </a:p>
      </dgm:t>
    </dgm:pt>
    <dgm:pt modelId="{37591558-671D-48F7-945A-D91435600E2D}" type="parTrans" cxnId="{C8D857C2-ECE6-40CE-B42E-0C52854EFD46}">
      <dgm:prSet/>
      <dgm:spPr/>
      <dgm:t>
        <a:bodyPr/>
        <a:lstStyle/>
        <a:p>
          <a:endParaRPr lang="en-SG"/>
        </a:p>
      </dgm:t>
    </dgm:pt>
    <dgm:pt modelId="{C8C935C5-CDFD-40A8-8235-2A5F65D37D34}" type="sibTrans" cxnId="{C8D857C2-ECE6-40CE-B42E-0C52854EFD46}">
      <dgm:prSet/>
      <dgm:spPr/>
      <dgm:t>
        <a:bodyPr/>
        <a:lstStyle/>
        <a:p>
          <a:endParaRPr lang="en-SG"/>
        </a:p>
      </dgm:t>
    </dgm:pt>
    <dgm:pt modelId="{F8B182B8-96A0-47EA-998B-D1A7CCCC141C}">
      <dgm:prSet phldrT="[Text]"/>
      <dgm:spPr/>
      <dgm:t>
        <a:bodyPr/>
        <a:lstStyle/>
        <a:p>
          <a:r>
            <a:rPr lang="en-US" b="1" dirty="0">
              <a:latin typeface="Helvetica Neue"/>
            </a:rPr>
            <a:t>Average : </a:t>
          </a:r>
        </a:p>
        <a:p>
          <a:r>
            <a:rPr lang="en-US" dirty="0">
              <a:latin typeface="Helvetica Neue"/>
            </a:rPr>
            <a:t>Year : 2013</a:t>
          </a:r>
        </a:p>
        <a:p>
          <a:r>
            <a:rPr lang="en-US" b="0" i="0" dirty="0">
              <a:effectLst/>
              <a:latin typeface="Helvetica Neue"/>
            </a:rPr>
            <a:t>KM Driven : 58.738 KM</a:t>
          </a:r>
        </a:p>
        <a:p>
          <a:r>
            <a:rPr lang="en-US" dirty="0">
              <a:latin typeface="Helvetica Neue"/>
            </a:rPr>
            <a:t>Seats : 5</a:t>
          </a:r>
        </a:p>
        <a:p>
          <a:r>
            <a:rPr lang="en-US" b="0" i="0" dirty="0">
              <a:effectLst/>
              <a:latin typeface="Helvetica Neue"/>
            </a:rPr>
            <a:t>Price : 9.48 Lakh</a:t>
          </a:r>
          <a:endParaRPr lang="en-SG" dirty="0"/>
        </a:p>
      </dgm:t>
    </dgm:pt>
    <dgm:pt modelId="{ED9FEF4B-3FC9-476D-81F2-21E82CA31BAF}" type="parTrans" cxnId="{7164B622-3F3C-4396-872B-3CC95BB4B073}">
      <dgm:prSet/>
      <dgm:spPr/>
      <dgm:t>
        <a:bodyPr/>
        <a:lstStyle/>
        <a:p>
          <a:endParaRPr lang="en-SG"/>
        </a:p>
      </dgm:t>
    </dgm:pt>
    <dgm:pt modelId="{300F67A5-8C1D-4635-9B3F-8C29A54D7C6F}" type="sibTrans" cxnId="{7164B622-3F3C-4396-872B-3CC95BB4B073}">
      <dgm:prSet/>
      <dgm:spPr/>
      <dgm:t>
        <a:bodyPr/>
        <a:lstStyle/>
        <a:p>
          <a:endParaRPr lang="en-SG"/>
        </a:p>
      </dgm:t>
    </dgm:pt>
    <dgm:pt modelId="{83338C30-4B61-42CA-B7F7-F1B9C2E945AF}" type="pres">
      <dgm:prSet presAssocID="{5CCF39A7-EECE-4F07-9DD5-53DAB71B340B}" presName="linear" presStyleCnt="0">
        <dgm:presLayoutVars>
          <dgm:dir/>
          <dgm:animLvl val="lvl"/>
          <dgm:resizeHandles val="exact"/>
        </dgm:presLayoutVars>
      </dgm:prSet>
      <dgm:spPr/>
    </dgm:pt>
    <dgm:pt modelId="{E491994E-F610-4B38-9892-5694E6B27903}" type="pres">
      <dgm:prSet presAssocID="{FDDFAF55-F12A-469E-926A-EFDE64C18871}" presName="parentLin" presStyleCnt="0"/>
      <dgm:spPr/>
    </dgm:pt>
    <dgm:pt modelId="{D4E727B6-D77E-4D3A-B4CA-8ABD6295D393}" type="pres">
      <dgm:prSet presAssocID="{FDDFAF55-F12A-469E-926A-EFDE64C18871}" presName="parentLeftMargin" presStyleLbl="node1" presStyleIdx="0" presStyleCnt="3"/>
      <dgm:spPr/>
    </dgm:pt>
    <dgm:pt modelId="{241F625A-0D1C-494D-BB2F-A495CEF336B0}" type="pres">
      <dgm:prSet presAssocID="{FDDFAF55-F12A-469E-926A-EFDE64C18871}" presName="parentText" presStyleLbl="node1" presStyleIdx="0" presStyleCnt="3">
        <dgm:presLayoutVars>
          <dgm:chMax val="0"/>
          <dgm:bulletEnabled val="1"/>
        </dgm:presLayoutVars>
      </dgm:prSet>
      <dgm:spPr/>
    </dgm:pt>
    <dgm:pt modelId="{C51F0926-8ABC-4125-8E2C-FCB23EA5A425}" type="pres">
      <dgm:prSet presAssocID="{FDDFAF55-F12A-469E-926A-EFDE64C18871}" presName="negativeSpace" presStyleCnt="0"/>
      <dgm:spPr/>
    </dgm:pt>
    <dgm:pt modelId="{A0C52A99-7E27-42B1-881A-8DD5D97E1013}" type="pres">
      <dgm:prSet presAssocID="{FDDFAF55-F12A-469E-926A-EFDE64C18871}" presName="childText" presStyleLbl="conFgAcc1" presStyleIdx="0" presStyleCnt="3" custLinFactNeighborX="0" custLinFactNeighborY="-7051">
        <dgm:presLayoutVars>
          <dgm:bulletEnabled val="1"/>
        </dgm:presLayoutVars>
      </dgm:prSet>
      <dgm:spPr/>
    </dgm:pt>
    <dgm:pt modelId="{97165346-9E4E-4F17-9CCD-606E487E0561}" type="pres">
      <dgm:prSet presAssocID="{6BB1F523-F6C6-4F32-8BEF-075791B8869E}" presName="spaceBetweenRectangles" presStyleCnt="0"/>
      <dgm:spPr/>
    </dgm:pt>
    <dgm:pt modelId="{F2ED006B-A786-4795-B99D-CC43082DF0E1}" type="pres">
      <dgm:prSet presAssocID="{6C3E5093-EF6D-4B51-BEE8-76F734C8CBC1}" presName="parentLin" presStyleCnt="0"/>
      <dgm:spPr/>
    </dgm:pt>
    <dgm:pt modelId="{75214D51-E0A1-423C-97E3-035A5122F8D0}" type="pres">
      <dgm:prSet presAssocID="{6C3E5093-EF6D-4B51-BEE8-76F734C8CBC1}" presName="parentLeftMargin" presStyleLbl="node1" presStyleIdx="0" presStyleCnt="3"/>
      <dgm:spPr/>
    </dgm:pt>
    <dgm:pt modelId="{075A3E8C-4D46-40D5-B16B-A3E83789B945}" type="pres">
      <dgm:prSet presAssocID="{6C3E5093-EF6D-4B51-BEE8-76F734C8CBC1}" presName="parentText" presStyleLbl="node1" presStyleIdx="1" presStyleCnt="3" custScaleY="271305">
        <dgm:presLayoutVars>
          <dgm:chMax val="0"/>
          <dgm:bulletEnabled val="1"/>
        </dgm:presLayoutVars>
      </dgm:prSet>
      <dgm:spPr/>
    </dgm:pt>
    <dgm:pt modelId="{8662BF38-6BCE-4CAD-9BA4-85C8737D37C0}" type="pres">
      <dgm:prSet presAssocID="{6C3E5093-EF6D-4B51-BEE8-76F734C8CBC1}" presName="negativeSpace" presStyleCnt="0"/>
      <dgm:spPr/>
    </dgm:pt>
    <dgm:pt modelId="{8D147FCD-1CED-4FE4-B463-C038152C857A}" type="pres">
      <dgm:prSet presAssocID="{6C3E5093-EF6D-4B51-BEE8-76F734C8CBC1}" presName="childText" presStyleLbl="conFgAcc1" presStyleIdx="1" presStyleCnt="3">
        <dgm:presLayoutVars>
          <dgm:bulletEnabled val="1"/>
        </dgm:presLayoutVars>
      </dgm:prSet>
      <dgm:spPr/>
    </dgm:pt>
    <dgm:pt modelId="{DD2B7869-D398-412A-86C1-8958DDD72CB7}" type="pres">
      <dgm:prSet presAssocID="{C8C935C5-CDFD-40A8-8235-2A5F65D37D34}" presName="spaceBetweenRectangles" presStyleCnt="0"/>
      <dgm:spPr/>
    </dgm:pt>
    <dgm:pt modelId="{C2054467-7B52-4504-B65C-2899E494F765}" type="pres">
      <dgm:prSet presAssocID="{F8B182B8-96A0-47EA-998B-D1A7CCCC141C}" presName="parentLin" presStyleCnt="0"/>
      <dgm:spPr/>
    </dgm:pt>
    <dgm:pt modelId="{75BE5D8B-781F-4BAA-B7EF-BE24292ED142}" type="pres">
      <dgm:prSet presAssocID="{F8B182B8-96A0-47EA-998B-D1A7CCCC141C}" presName="parentLeftMargin" presStyleLbl="node1" presStyleIdx="1" presStyleCnt="3"/>
      <dgm:spPr/>
    </dgm:pt>
    <dgm:pt modelId="{F9737033-068F-413F-9790-216837ADE0DB}" type="pres">
      <dgm:prSet presAssocID="{F8B182B8-96A0-47EA-998B-D1A7CCCC141C}" presName="parentText" presStyleLbl="node1" presStyleIdx="2" presStyleCnt="3" custScaleY="310933">
        <dgm:presLayoutVars>
          <dgm:chMax val="0"/>
          <dgm:bulletEnabled val="1"/>
        </dgm:presLayoutVars>
      </dgm:prSet>
      <dgm:spPr/>
    </dgm:pt>
    <dgm:pt modelId="{C14DA078-AD10-4067-8C57-48E453680677}" type="pres">
      <dgm:prSet presAssocID="{F8B182B8-96A0-47EA-998B-D1A7CCCC141C}" presName="negativeSpace" presStyleCnt="0"/>
      <dgm:spPr/>
    </dgm:pt>
    <dgm:pt modelId="{5EE05D07-657D-4376-BE18-E621DA7DBC19}" type="pres">
      <dgm:prSet presAssocID="{F8B182B8-96A0-47EA-998B-D1A7CCCC141C}" presName="childText" presStyleLbl="conFgAcc1" presStyleIdx="2" presStyleCnt="3">
        <dgm:presLayoutVars>
          <dgm:bulletEnabled val="1"/>
        </dgm:presLayoutVars>
      </dgm:prSet>
      <dgm:spPr/>
    </dgm:pt>
  </dgm:ptLst>
  <dgm:cxnLst>
    <dgm:cxn modelId="{E979300B-CD6C-440C-B9F4-B35E874D84B1}" type="presOf" srcId="{5CCF39A7-EECE-4F07-9DD5-53DAB71B340B}" destId="{83338C30-4B61-42CA-B7F7-F1B9C2E945AF}" srcOrd="0" destOrd="0" presId="urn:microsoft.com/office/officeart/2005/8/layout/list1"/>
    <dgm:cxn modelId="{FD65810C-E371-46AB-BA84-0970E1134089}" type="presOf" srcId="{FDDFAF55-F12A-469E-926A-EFDE64C18871}" destId="{D4E727B6-D77E-4D3A-B4CA-8ABD6295D393}" srcOrd="0" destOrd="0" presId="urn:microsoft.com/office/officeart/2005/8/layout/list1"/>
    <dgm:cxn modelId="{96C22515-C06D-4248-99A1-CEFC5C395976}" type="presOf" srcId="{6C3E5093-EF6D-4B51-BEE8-76F734C8CBC1}" destId="{075A3E8C-4D46-40D5-B16B-A3E83789B945}" srcOrd="1" destOrd="0" presId="urn:microsoft.com/office/officeart/2005/8/layout/list1"/>
    <dgm:cxn modelId="{7164B622-3F3C-4396-872B-3CC95BB4B073}" srcId="{5CCF39A7-EECE-4F07-9DD5-53DAB71B340B}" destId="{F8B182B8-96A0-47EA-998B-D1A7CCCC141C}" srcOrd="2" destOrd="0" parTransId="{ED9FEF4B-3FC9-476D-81F2-21E82CA31BAF}" sibTransId="{300F67A5-8C1D-4635-9B3F-8C29A54D7C6F}"/>
    <dgm:cxn modelId="{16265A38-1AAD-4486-A13C-7B066C708AA2}" srcId="{5CCF39A7-EECE-4F07-9DD5-53DAB71B340B}" destId="{FDDFAF55-F12A-469E-926A-EFDE64C18871}" srcOrd="0" destOrd="0" parTransId="{43F21036-8BD4-4017-AA59-D84899CC5E3F}" sibTransId="{6BB1F523-F6C6-4F32-8BEF-075791B8869E}"/>
    <dgm:cxn modelId="{86A0667D-1077-44A0-A5DA-D33A40B631E4}" type="presOf" srcId="{6C3E5093-EF6D-4B51-BEE8-76F734C8CBC1}" destId="{75214D51-E0A1-423C-97E3-035A5122F8D0}" srcOrd="0" destOrd="0" presId="urn:microsoft.com/office/officeart/2005/8/layout/list1"/>
    <dgm:cxn modelId="{5279CA8E-AB7F-489E-A3DA-13316822A6FE}" type="presOf" srcId="{F8B182B8-96A0-47EA-998B-D1A7CCCC141C}" destId="{75BE5D8B-781F-4BAA-B7EF-BE24292ED142}" srcOrd="0" destOrd="0" presId="urn:microsoft.com/office/officeart/2005/8/layout/list1"/>
    <dgm:cxn modelId="{1C34F1B6-585C-4083-BD90-59AF35692FDC}" type="presOf" srcId="{FDDFAF55-F12A-469E-926A-EFDE64C18871}" destId="{241F625A-0D1C-494D-BB2F-A495CEF336B0}" srcOrd="1" destOrd="0" presId="urn:microsoft.com/office/officeart/2005/8/layout/list1"/>
    <dgm:cxn modelId="{C8D857C2-ECE6-40CE-B42E-0C52854EFD46}" srcId="{5CCF39A7-EECE-4F07-9DD5-53DAB71B340B}" destId="{6C3E5093-EF6D-4B51-BEE8-76F734C8CBC1}" srcOrd="1" destOrd="0" parTransId="{37591558-671D-48F7-945A-D91435600E2D}" sibTransId="{C8C935C5-CDFD-40A8-8235-2A5F65D37D34}"/>
    <dgm:cxn modelId="{7F8EB2F4-B931-49B7-918E-67835C09F3A4}" type="presOf" srcId="{F8B182B8-96A0-47EA-998B-D1A7CCCC141C}" destId="{F9737033-068F-413F-9790-216837ADE0DB}" srcOrd="1" destOrd="0" presId="urn:microsoft.com/office/officeart/2005/8/layout/list1"/>
    <dgm:cxn modelId="{9F05FD26-DA0D-4DC5-B8BF-DB340AB84797}" type="presParOf" srcId="{83338C30-4B61-42CA-B7F7-F1B9C2E945AF}" destId="{E491994E-F610-4B38-9892-5694E6B27903}" srcOrd="0" destOrd="0" presId="urn:microsoft.com/office/officeart/2005/8/layout/list1"/>
    <dgm:cxn modelId="{217438FF-6D21-49D2-ABAE-910273AAE9DD}" type="presParOf" srcId="{E491994E-F610-4B38-9892-5694E6B27903}" destId="{D4E727B6-D77E-4D3A-B4CA-8ABD6295D393}" srcOrd="0" destOrd="0" presId="urn:microsoft.com/office/officeart/2005/8/layout/list1"/>
    <dgm:cxn modelId="{1351B694-24D1-496D-BEAF-00C27012A910}" type="presParOf" srcId="{E491994E-F610-4B38-9892-5694E6B27903}" destId="{241F625A-0D1C-494D-BB2F-A495CEF336B0}" srcOrd="1" destOrd="0" presId="urn:microsoft.com/office/officeart/2005/8/layout/list1"/>
    <dgm:cxn modelId="{D5B4985A-127F-4F96-9EB6-00A11A0E353C}" type="presParOf" srcId="{83338C30-4B61-42CA-B7F7-F1B9C2E945AF}" destId="{C51F0926-8ABC-4125-8E2C-FCB23EA5A425}" srcOrd="1" destOrd="0" presId="urn:microsoft.com/office/officeart/2005/8/layout/list1"/>
    <dgm:cxn modelId="{D7D00D14-D823-401F-ACB7-0FCCB20712EC}" type="presParOf" srcId="{83338C30-4B61-42CA-B7F7-F1B9C2E945AF}" destId="{A0C52A99-7E27-42B1-881A-8DD5D97E1013}" srcOrd="2" destOrd="0" presId="urn:microsoft.com/office/officeart/2005/8/layout/list1"/>
    <dgm:cxn modelId="{D23EDDCF-1A33-4C2A-B2B4-D14334722C46}" type="presParOf" srcId="{83338C30-4B61-42CA-B7F7-F1B9C2E945AF}" destId="{97165346-9E4E-4F17-9CCD-606E487E0561}" srcOrd="3" destOrd="0" presId="urn:microsoft.com/office/officeart/2005/8/layout/list1"/>
    <dgm:cxn modelId="{5B299EF3-73F8-4CF6-940E-FB3E282569E3}" type="presParOf" srcId="{83338C30-4B61-42CA-B7F7-F1B9C2E945AF}" destId="{F2ED006B-A786-4795-B99D-CC43082DF0E1}" srcOrd="4" destOrd="0" presId="urn:microsoft.com/office/officeart/2005/8/layout/list1"/>
    <dgm:cxn modelId="{967A8C0D-65EE-4865-BA3F-AB92C3D5B314}" type="presParOf" srcId="{F2ED006B-A786-4795-B99D-CC43082DF0E1}" destId="{75214D51-E0A1-423C-97E3-035A5122F8D0}" srcOrd="0" destOrd="0" presId="urn:microsoft.com/office/officeart/2005/8/layout/list1"/>
    <dgm:cxn modelId="{A0946ACA-F0FC-4D2A-9BCA-E4BDCE73E195}" type="presParOf" srcId="{F2ED006B-A786-4795-B99D-CC43082DF0E1}" destId="{075A3E8C-4D46-40D5-B16B-A3E83789B945}" srcOrd="1" destOrd="0" presId="urn:microsoft.com/office/officeart/2005/8/layout/list1"/>
    <dgm:cxn modelId="{EC3D9F3A-784D-4F0F-B7D3-E77E450D7E08}" type="presParOf" srcId="{83338C30-4B61-42CA-B7F7-F1B9C2E945AF}" destId="{8662BF38-6BCE-4CAD-9BA4-85C8737D37C0}" srcOrd="5" destOrd="0" presId="urn:microsoft.com/office/officeart/2005/8/layout/list1"/>
    <dgm:cxn modelId="{43CB91DD-B27D-4C03-AC96-8EAFE1790199}" type="presParOf" srcId="{83338C30-4B61-42CA-B7F7-F1B9C2E945AF}" destId="{8D147FCD-1CED-4FE4-B463-C038152C857A}" srcOrd="6" destOrd="0" presId="urn:microsoft.com/office/officeart/2005/8/layout/list1"/>
    <dgm:cxn modelId="{90CE7FC9-F887-44A2-9908-88C9A1940AE8}" type="presParOf" srcId="{83338C30-4B61-42CA-B7F7-F1B9C2E945AF}" destId="{DD2B7869-D398-412A-86C1-8958DDD72CB7}" srcOrd="7" destOrd="0" presId="urn:microsoft.com/office/officeart/2005/8/layout/list1"/>
    <dgm:cxn modelId="{A399D673-4B78-4FF3-8CCC-C701B39BDAC1}" type="presParOf" srcId="{83338C30-4B61-42CA-B7F7-F1B9C2E945AF}" destId="{C2054467-7B52-4504-B65C-2899E494F765}" srcOrd="8" destOrd="0" presId="urn:microsoft.com/office/officeart/2005/8/layout/list1"/>
    <dgm:cxn modelId="{32E883AA-DBCA-499D-85AC-0A8D0044ADFD}" type="presParOf" srcId="{C2054467-7B52-4504-B65C-2899E494F765}" destId="{75BE5D8B-781F-4BAA-B7EF-BE24292ED142}" srcOrd="0" destOrd="0" presId="urn:microsoft.com/office/officeart/2005/8/layout/list1"/>
    <dgm:cxn modelId="{DE3B2F2F-E63F-4EDE-A9EE-3A24E3077982}" type="presParOf" srcId="{C2054467-7B52-4504-B65C-2899E494F765}" destId="{F9737033-068F-413F-9790-216837ADE0DB}" srcOrd="1" destOrd="0" presId="urn:microsoft.com/office/officeart/2005/8/layout/list1"/>
    <dgm:cxn modelId="{6A6DDAD7-B605-4DF4-B1F4-3DB2E282D2CC}" type="presParOf" srcId="{83338C30-4B61-42CA-B7F7-F1B9C2E945AF}" destId="{C14DA078-AD10-4067-8C57-48E453680677}" srcOrd="9" destOrd="0" presId="urn:microsoft.com/office/officeart/2005/8/layout/list1"/>
    <dgm:cxn modelId="{DC4FCC58-990B-4346-8BE7-AA762CBCC849}" type="presParOf" srcId="{83338C30-4B61-42CA-B7F7-F1B9C2E945AF}" destId="{5EE05D07-657D-4376-BE18-E621DA7DBC1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3D050E-D4B3-4B64-A0C6-811A558B2488}" type="doc">
      <dgm:prSet loTypeId="urn:microsoft.com/office/officeart/2005/8/layout/pList2" loCatId="list" qsTypeId="urn:microsoft.com/office/officeart/2005/8/quickstyle/simple1" qsCatId="simple" csTypeId="urn:microsoft.com/office/officeart/2005/8/colors/accent1_2" csCatId="accent1" phldr="1"/>
      <dgm:spPr/>
    </dgm:pt>
    <dgm:pt modelId="{05674AFC-47C2-46F1-BF0C-428BD2B05362}">
      <dgm:prSet phldrT="[Text]" custT="1"/>
      <dgm:spPr>
        <a:solidFill>
          <a:schemeClr val="accent5">
            <a:lumMod val="60000"/>
            <a:lumOff val="40000"/>
          </a:schemeClr>
        </a:solidFill>
      </dgm:spPr>
      <dgm:t>
        <a:bodyPr/>
        <a:lstStyle/>
        <a:p>
          <a:r>
            <a:rPr lang="en-SG" sz="1600" b="0" i="0" dirty="0">
              <a:solidFill>
                <a:schemeClr val="tx1"/>
              </a:solidFill>
              <a:effectLst/>
              <a:latin typeface="Helvetica Neue"/>
            </a:rPr>
            <a:t>Conversion categorical data to numeric data types (Continues variables):</a:t>
          </a:r>
        </a:p>
        <a:p>
          <a:r>
            <a:rPr lang="en-SG" sz="1600" dirty="0">
              <a:solidFill>
                <a:schemeClr val="bg1"/>
              </a:solidFill>
              <a:latin typeface="Helvetica Neue"/>
            </a:rPr>
            <a:t>Engine</a:t>
          </a:r>
        </a:p>
        <a:p>
          <a:r>
            <a:rPr lang="en-SG" sz="1600" dirty="0">
              <a:solidFill>
                <a:schemeClr val="bg1"/>
              </a:solidFill>
              <a:latin typeface="Helvetica Neue"/>
            </a:rPr>
            <a:t>Power</a:t>
          </a:r>
        </a:p>
        <a:p>
          <a:r>
            <a:rPr lang="en-SG" sz="1600" dirty="0">
              <a:solidFill>
                <a:schemeClr val="bg1"/>
              </a:solidFill>
              <a:latin typeface="Helvetica Neue"/>
            </a:rPr>
            <a:t>Mileage</a:t>
          </a:r>
        </a:p>
        <a:p>
          <a:r>
            <a:rPr lang="en-SG" sz="1600" dirty="0">
              <a:solidFill>
                <a:schemeClr val="bg1"/>
              </a:solidFill>
              <a:latin typeface="Helvetica Neue"/>
            </a:rPr>
            <a:t>New Price</a:t>
          </a:r>
          <a:endParaRPr lang="en-SG" sz="1500" dirty="0"/>
        </a:p>
      </dgm:t>
    </dgm:pt>
    <dgm:pt modelId="{2ECE5419-F199-4E95-AE7D-D5F220F2BB34}" type="parTrans" cxnId="{0B98A9F4-9AA2-49E8-BC31-3BFE6F0CC8DE}">
      <dgm:prSet/>
      <dgm:spPr/>
      <dgm:t>
        <a:bodyPr/>
        <a:lstStyle/>
        <a:p>
          <a:endParaRPr lang="en-SG"/>
        </a:p>
      </dgm:t>
    </dgm:pt>
    <dgm:pt modelId="{C26734ED-6942-4B83-BD62-41077B221AF1}" type="sibTrans" cxnId="{0B98A9F4-9AA2-49E8-BC31-3BFE6F0CC8DE}">
      <dgm:prSet/>
      <dgm:spPr/>
      <dgm:t>
        <a:bodyPr/>
        <a:lstStyle/>
        <a:p>
          <a:endParaRPr lang="en-SG"/>
        </a:p>
      </dgm:t>
    </dgm:pt>
    <dgm:pt modelId="{A9C9C5CC-132D-458C-803E-326D5F7B72DA}">
      <dgm:prSet phldrT="[Text]" custT="1"/>
      <dgm:spPr>
        <a:solidFill>
          <a:schemeClr val="accent5">
            <a:lumMod val="60000"/>
            <a:lumOff val="40000"/>
          </a:schemeClr>
        </a:solidFill>
      </dgm:spPr>
      <dgm:t>
        <a:bodyPr/>
        <a:lstStyle/>
        <a:p>
          <a:r>
            <a:rPr lang="en-SG" sz="1800" b="1" i="0" dirty="0">
              <a:solidFill>
                <a:schemeClr val="tx1"/>
              </a:solidFill>
            </a:rPr>
            <a:t>Split the name:</a:t>
          </a:r>
        </a:p>
        <a:p>
          <a:r>
            <a:rPr lang="en-US" sz="1800" b="0" i="0" dirty="0"/>
            <a:t>Split the Name Column into Brand , Model, Variant (New Columns )</a:t>
          </a:r>
          <a:endParaRPr lang="en-SG" sz="1800" dirty="0"/>
        </a:p>
      </dgm:t>
    </dgm:pt>
    <dgm:pt modelId="{556874F8-AEFA-460F-A3D7-F4FF278B6C7E}" type="parTrans" cxnId="{2D5AB796-79E4-4EA3-971E-728B1EE5C41D}">
      <dgm:prSet/>
      <dgm:spPr/>
      <dgm:t>
        <a:bodyPr/>
        <a:lstStyle/>
        <a:p>
          <a:endParaRPr lang="en-SG"/>
        </a:p>
      </dgm:t>
    </dgm:pt>
    <dgm:pt modelId="{E387DD8E-574E-4942-B8EA-4AB751EA67C6}" type="sibTrans" cxnId="{2D5AB796-79E4-4EA3-971E-728B1EE5C41D}">
      <dgm:prSet/>
      <dgm:spPr/>
      <dgm:t>
        <a:bodyPr/>
        <a:lstStyle/>
        <a:p>
          <a:endParaRPr lang="en-SG"/>
        </a:p>
      </dgm:t>
    </dgm:pt>
    <dgm:pt modelId="{3C928F8D-BCE1-4375-9798-1F1CF514921B}">
      <dgm:prSet phldrT="[Text]"/>
      <dgm:spPr>
        <a:solidFill>
          <a:schemeClr val="accent5">
            <a:lumMod val="60000"/>
            <a:lumOff val="40000"/>
          </a:schemeClr>
        </a:solidFill>
      </dgm:spPr>
      <dgm:t>
        <a:bodyPr/>
        <a:lstStyle/>
        <a:p>
          <a:pPr algn="ctr"/>
          <a:r>
            <a:rPr lang="en-SG" b="1" i="0" dirty="0">
              <a:solidFill>
                <a:schemeClr val="tx1"/>
              </a:solidFill>
            </a:rPr>
            <a:t>Create new columns</a:t>
          </a:r>
        </a:p>
        <a:p>
          <a:pPr algn="l"/>
          <a:r>
            <a:rPr lang="en-US" b="0" i="0" dirty="0"/>
            <a:t>(a) Create new columns for Year</a:t>
          </a:r>
          <a:br>
            <a:rPr lang="en-US" dirty="0"/>
          </a:br>
          <a:r>
            <a:rPr lang="en-US" b="0" i="0" dirty="0"/>
            <a:t>(b) Create a new columns for KM Driven</a:t>
          </a:r>
          <a:endParaRPr lang="en-SG" dirty="0"/>
        </a:p>
      </dgm:t>
    </dgm:pt>
    <dgm:pt modelId="{71F5848B-C974-4524-9134-0A1A035C2A88}" type="parTrans" cxnId="{3E7E1CB8-51C1-42B6-95B8-4945EE1312A1}">
      <dgm:prSet/>
      <dgm:spPr/>
      <dgm:t>
        <a:bodyPr/>
        <a:lstStyle/>
        <a:p>
          <a:endParaRPr lang="en-SG"/>
        </a:p>
      </dgm:t>
    </dgm:pt>
    <dgm:pt modelId="{0163242C-7EFB-4E25-95A2-5724D4A6CA40}" type="sibTrans" cxnId="{3E7E1CB8-51C1-42B6-95B8-4945EE1312A1}">
      <dgm:prSet/>
      <dgm:spPr/>
      <dgm:t>
        <a:bodyPr/>
        <a:lstStyle/>
        <a:p>
          <a:endParaRPr lang="en-SG"/>
        </a:p>
      </dgm:t>
    </dgm:pt>
    <dgm:pt modelId="{7957240B-5DDB-49BF-9E1B-C6935893FFAD}" type="pres">
      <dgm:prSet presAssocID="{D33D050E-D4B3-4B64-A0C6-811A558B2488}" presName="Name0" presStyleCnt="0">
        <dgm:presLayoutVars>
          <dgm:dir/>
          <dgm:resizeHandles val="exact"/>
        </dgm:presLayoutVars>
      </dgm:prSet>
      <dgm:spPr/>
    </dgm:pt>
    <dgm:pt modelId="{5AF727ED-FAB3-4FD1-999F-EED13826922A}" type="pres">
      <dgm:prSet presAssocID="{D33D050E-D4B3-4B64-A0C6-811A558B2488}" presName="bkgdShp" presStyleLbl="alignAccFollowNode1" presStyleIdx="0" presStyleCnt="1" custLinFactNeighborX="179" custLinFactNeighborY="421"/>
      <dgm:spPr/>
    </dgm:pt>
    <dgm:pt modelId="{76568FF6-43AA-4ABF-BB6B-D66F7F458B41}" type="pres">
      <dgm:prSet presAssocID="{D33D050E-D4B3-4B64-A0C6-811A558B2488}" presName="linComp" presStyleCnt="0"/>
      <dgm:spPr/>
    </dgm:pt>
    <dgm:pt modelId="{3993337D-CEC0-4348-B2AA-73055F4E2C81}" type="pres">
      <dgm:prSet presAssocID="{05674AFC-47C2-46F1-BF0C-428BD2B05362}" presName="compNode" presStyleCnt="0"/>
      <dgm:spPr/>
    </dgm:pt>
    <dgm:pt modelId="{C4C4444E-3F3D-475B-A79C-EE3972F2D04E}" type="pres">
      <dgm:prSet presAssocID="{05674AFC-47C2-46F1-BF0C-428BD2B05362}" presName="node" presStyleLbl="node1" presStyleIdx="0" presStyleCnt="3">
        <dgm:presLayoutVars>
          <dgm:bulletEnabled val="1"/>
        </dgm:presLayoutVars>
      </dgm:prSet>
      <dgm:spPr/>
    </dgm:pt>
    <dgm:pt modelId="{5CBFD0AC-2FFD-4A5D-BB30-2F32CEE4EB80}" type="pres">
      <dgm:prSet presAssocID="{05674AFC-47C2-46F1-BF0C-428BD2B05362}" presName="invisiNode" presStyleLbl="node1" presStyleIdx="0" presStyleCnt="3"/>
      <dgm:spPr/>
    </dgm:pt>
    <dgm:pt modelId="{A9FE7C86-2592-44B5-A9D2-CE757C488B96}" type="pres">
      <dgm:prSet presAssocID="{05674AFC-47C2-46F1-BF0C-428BD2B0536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10538B62-5996-4DE6-A923-D7197CE75C1D}" type="pres">
      <dgm:prSet presAssocID="{C26734ED-6942-4B83-BD62-41077B221AF1}" presName="sibTrans" presStyleLbl="sibTrans2D1" presStyleIdx="0" presStyleCnt="0"/>
      <dgm:spPr/>
    </dgm:pt>
    <dgm:pt modelId="{771ED4C3-4743-4F41-900B-5DFB67B19287}" type="pres">
      <dgm:prSet presAssocID="{A9C9C5CC-132D-458C-803E-326D5F7B72DA}" presName="compNode" presStyleCnt="0"/>
      <dgm:spPr/>
    </dgm:pt>
    <dgm:pt modelId="{864BD6BC-6CFF-46E0-8C70-F2A57235E5AE}" type="pres">
      <dgm:prSet presAssocID="{A9C9C5CC-132D-458C-803E-326D5F7B72DA}" presName="node" presStyleLbl="node1" presStyleIdx="1" presStyleCnt="3" custLinFactNeighborY="0">
        <dgm:presLayoutVars>
          <dgm:bulletEnabled val="1"/>
        </dgm:presLayoutVars>
      </dgm:prSet>
      <dgm:spPr/>
    </dgm:pt>
    <dgm:pt modelId="{85CF929B-4793-4417-A2DC-BF2F5A70C9AE}" type="pres">
      <dgm:prSet presAssocID="{A9C9C5CC-132D-458C-803E-326D5F7B72DA}" presName="invisiNode" presStyleLbl="node1" presStyleIdx="1" presStyleCnt="3"/>
      <dgm:spPr/>
    </dgm:pt>
    <dgm:pt modelId="{1BBFAB31-9435-4643-8657-654DE8030AB1}" type="pres">
      <dgm:prSet presAssocID="{A9C9C5CC-132D-458C-803E-326D5F7B72DA}"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A5A2E4EE-B064-4A52-86F6-BEA4ADA46C37}" type="pres">
      <dgm:prSet presAssocID="{E387DD8E-574E-4942-B8EA-4AB751EA67C6}" presName="sibTrans" presStyleLbl="sibTrans2D1" presStyleIdx="0" presStyleCnt="0"/>
      <dgm:spPr/>
    </dgm:pt>
    <dgm:pt modelId="{B328084A-A179-4660-9A04-50609D2F366A}" type="pres">
      <dgm:prSet presAssocID="{3C928F8D-BCE1-4375-9798-1F1CF514921B}" presName="compNode" presStyleCnt="0"/>
      <dgm:spPr/>
    </dgm:pt>
    <dgm:pt modelId="{FD3C26A5-E378-47DA-B64E-6FEC8FDE9293}" type="pres">
      <dgm:prSet presAssocID="{3C928F8D-BCE1-4375-9798-1F1CF514921B}" presName="node" presStyleLbl="node1" presStyleIdx="2" presStyleCnt="3">
        <dgm:presLayoutVars>
          <dgm:bulletEnabled val="1"/>
        </dgm:presLayoutVars>
      </dgm:prSet>
      <dgm:spPr/>
    </dgm:pt>
    <dgm:pt modelId="{C73FFE74-66BE-4DB6-B551-BC1EEED42FA5}" type="pres">
      <dgm:prSet presAssocID="{3C928F8D-BCE1-4375-9798-1F1CF514921B}" presName="invisiNode" presStyleLbl="node1" presStyleIdx="2" presStyleCnt="3"/>
      <dgm:spPr/>
    </dgm:pt>
    <dgm:pt modelId="{FFFB7D18-5CAE-4238-B6A6-2DEF743C5A8E}" type="pres">
      <dgm:prSet presAssocID="{3C928F8D-BCE1-4375-9798-1F1CF514921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dgm:spPr>
    </dgm:pt>
  </dgm:ptLst>
  <dgm:cxnLst>
    <dgm:cxn modelId="{E65DA327-7AF7-4740-A7DD-14DAD21108DB}" type="presOf" srcId="{3C928F8D-BCE1-4375-9798-1F1CF514921B}" destId="{FD3C26A5-E378-47DA-B64E-6FEC8FDE9293}" srcOrd="0" destOrd="0" presId="urn:microsoft.com/office/officeart/2005/8/layout/pList2"/>
    <dgm:cxn modelId="{DD68F02F-EF11-4FCB-93DB-B19D958146BC}" type="presOf" srcId="{C26734ED-6942-4B83-BD62-41077B221AF1}" destId="{10538B62-5996-4DE6-A923-D7197CE75C1D}" srcOrd="0" destOrd="0" presId="urn:microsoft.com/office/officeart/2005/8/layout/pList2"/>
    <dgm:cxn modelId="{43F28867-AC32-4167-9028-84EB48348B30}" type="presOf" srcId="{E387DD8E-574E-4942-B8EA-4AB751EA67C6}" destId="{A5A2E4EE-B064-4A52-86F6-BEA4ADA46C37}" srcOrd="0" destOrd="0" presId="urn:microsoft.com/office/officeart/2005/8/layout/pList2"/>
    <dgm:cxn modelId="{9D70706B-628B-44DE-BC4C-8F07D3F42755}" type="presOf" srcId="{D33D050E-D4B3-4B64-A0C6-811A558B2488}" destId="{7957240B-5DDB-49BF-9E1B-C6935893FFAD}" srcOrd="0" destOrd="0" presId="urn:microsoft.com/office/officeart/2005/8/layout/pList2"/>
    <dgm:cxn modelId="{7087BE5A-8991-4897-BFC6-8AD38C8813E9}" type="presOf" srcId="{A9C9C5CC-132D-458C-803E-326D5F7B72DA}" destId="{864BD6BC-6CFF-46E0-8C70-F2A57235E5AE}" srcOrd="0" destOrd="0" presId="urn:microsoft.com/office/officeart/2005/8/layout/pList2"/>
    <dgm:cxn modelId="{2D5AB796-79E4-4EA3-971E-728B1EE5C41D}" srcId="{D33D050E-D4B3-4B64-A0C6-811A558B2488}" destId="{A9C9C5CC-132D-458C-803E-326D5F7B72DA}" srcOrd="1" destOrd="0" parTransId="{556874F8-AEFA-460F-A3D7-F4FF278B6C7E}" sibTransId="{E387DD8E-574E-4942-B8EA-4AB751EA67C6}"/>
    <dgm:cxn modelId="{3E7E1CB8-51C1-42B6-95B8-4945EE1312A1}" srcId="{D33D050E-D4B3-4B64-A0C6-811A558B2488}" destId="{3C928F8D-BCE1-4375-9798-1F1CF514921B}" srcOrd="2" destOrd="0" parTransId="{71F5848B-C974-4524-9134-0A1A035C2A88}" sibTransId="{0163242C-7EFB-4E25-95A2-5724D4A6CA40}"/>
    <dgm:cxn modelId="{0B98A9F4-9AA2-49E8-BC31-3BFE6F0CC8DE}" srcId="{D33D050E-D4B3-4B64-A0C6-811A558B2488}" destId="{05674AFC-47C2-46F1-BF0C-428BD2B05362}" srcOrd="0" destOrd="0" parTransId="{2ECE5419-F199-4E95-AE7D-D5F220F2BB34}" sibTransId="{C26734ED-6942-4B83-BD62-41077B221AF1}"/>
    <dgm:cxn modelId="{8C19AEFB-4024-4A38-B000-056371BED696}" type="presOf" srcId="{05674AFC-47C2-46F1-BF0C-428BD2B05362}" destId="{C4C4444E-3F3D-475B-A79C-EE3972F2D04E}" srcOrd="0" destOrd="0" presId="urn:microsoft.com/office/officeart/2005/8/layout/pList2"/>
    <dgm:cxn modelId="{2122A39E-CAA9-4502-A221-B40E5FFD1054}" type="presParOf" srcId="{7957240B-5DDB-49BF-9E1B-C6935893FFAD}" destId="{5AF727ED-FAB3-4FD1-999F-EED13826922A}" srcOrd="0" destOrd="0" presId="urn:microsoft.com/office/officeart/2005/8/layout/pList2"/>
    <dgm:cxn modelId="{67F85734-CCAE-4271-806C-0AA66EB456C7}" type="presParOf" srcId="{7957240B-5DDB-49BF-9E1B-C6935893FFAD}" destId="{76568FF6-43AA-4ABF-BB6B-D66F7F458B41}" srcOrd="1" destOrd="0" presId="urn:microsoft.com/office/officeart/2005/8/layout/pList2"/>
    <dgm:cxn modelId="{810D7391-F27A-4F92-BD25-39DBAC8A806E}" type="presParOf" srcId="{76568FF6-43AA-4ABF-BB6B-D66F7F458B41}" destId="{3993337D-CEC0-4348-B2AA-73055F4E2C81}" srcOrd="0" destOrd="0" presId="urn:microsoft.com/office/officeart/2005/8/layout/pList2"/>
    <dgm:cxn modelId="{AFBD3C27-D7A4-4D35-9C11-A8FE1FE5521E}" type="presParOf" srcId="{3993337D-CEC0-4348-B2AA-73055F4E2C81}" destId="{C4C4444E-3F3D-475B-A79C-EE3972F2D04E}" srcOrd="0" destOrd="0" presId="urn:microsoft.com/office/officeart/2005/8/layout/pList2"/>
    <dgm:cxn modelId="{A89F66B6-936D-4EF0-9F54-0C9FB9371953}" type="presParOf" srcId="{3993337D-CEC0-4348-B2AA-73055F4E2C81}" destId="{5CBFD0AC-2FFD-4A5D-BB30-2F32CEE4EB80}" srcOrd="1" destOrd="0" presId="urn:microsoft.com/office/officeart/2005/8/layout/pList2"/>
    <dgm:cxn modelId="{A85C25BF-E3D3-4A4C-AEFD-034FD7EA0C89}" type="presParOf" srcId="{3993337D-CEC0-4348-B2AA-73055F4E2C81}" destId="{A9FE7C86-2592-44B5-A9D2-CE757C488B96}" srcOrd="2" destOrd="0" presId="urn:microsoft.com/office/officeart/2005/8/layout/pList2"/>
    <dgm:cxn modelId="{1A20A12F-5A3E-4B7B-852F-50FF2C37710E}" type="presParOf" srcId="{76568FF6-43AA-4ABF-BB6B-D66F7F458B41}" destId="{10538B62-5996-4DE6-A923-D7197CE75C1D}" srcOrd="1" destOrd="0" presId="urn:microsoft.com/office/officeart/2005/8/layout/pList2"/>
    <dgm:cxn modelId="{872A778C-D4A8-4EE8-9E69-E2DD1452E935}" type="presParOf" srcId="{76568FF6-43AA-4ABF-BB6B-D66F7F458B41}" destId="{771ED4C3-4743-4F41-900B-5DFB67B19287}" srcOrd="2" destOrd="0" presId="urn:microsoft.com/office/officeart/2005/8/layout/pList2"/>
    <dgm:cxn modelId="{8455DDF9-13B4-4F38-BB7D-8D5D179B5CE6}" type="presParOf" srcId="{771ED4C3-4743-4F41-900B-5DFB67B19287}" destId="{864BD6BC-6CFF-46E0-8C70-F2A57235E5AE}" srcOrd="0" destOrd="0" presId="urn:microsoft.com/office/officeart/2005/8/layout/pList2"/>
    <dgm:cxn modelId="{DECCE083-4DB9-4CFD-A9A9-810EE0FC8F93}" type="presParOf" srcId="{771ED4C3-4743-4F41-900B-5DFB67B19287}" destId="{85CF929B-4793-4417-A2DC-BF2F5A70C9AE}" srcOrd="1" destOrd="0" presId="urn:microsoft.com/office/officeart/2005/8/layout/pList2"/>
    <dgm:cxn modelId="{BE85B99C-77A2-409F-9CE7-1A94AE9FB8B6}" type="presParOf" srcId="{771ED4C3-4743-4F41-900B-5DFB67B19287}" destId="{1BBFAB31-9435-4643-8657-654DE8030AB1}" srcOrd="2" destOrd="0" presId="urn:microsoft.com/office/officeart/2005/8/layout/pList2"/>
    <dgm:cxn modelId="{F6F1A647-423F-4618-BDC4-7D80FC4BAC2A}" type="presParOf" srcId="{76568FF6-43AA-4ABF-BB6B-D66F7F458B41}" destId="{A5A2E4EE-B064-4A52-86F6-BEA4ADA46C37}" srcOrd="3" destOrd="0" presId="urn:microsoft.com/office/officeart/2005/8/layout/pList2"/>
    <dgm:cxn modelId="{DBEF0DDE-87FA-4B00-915E-D81FB0FB1F9B}" type="presParOf" srcId="{76568FF6-43AA-4ABF-BB6B-D66F7F458B41}" destId="{B328084A-A179-4660-9A04-50609D2F366A}" srcOrd="4" destOrd="0" presId="urn:microsoft.com/office/officeart/2005/8/layout/pList2"/>
    <dgm:cxn modelId="{415FFAC1-58EE-426A-8051-45FF34B38D2F}" type="presParOf" srcId="{B328084A-A179-4660-9A04-50609D2F366A}" destId="{FD3C26A5-E378-47DA-B64E-6FEC8FDE9293}" srcOrd="0" destOrd="0" presId="urn:microsoft.com/office/officeart/2005/8/layout/pList2"/>
    <dgm:cxn modelId="{2D1098E0-F2DB-48DF-97AB-B86D831D1B60}" type="presParOf" srcId="{B328084A-A179-4660-9A04-50609D2F366A}" destId="{C73FFE74-66BE-4DB6-B551-BC1EEED42FA5}" srcOrd="1" destOrd="0" presId="urn:microsoft.com/office/officeart/2005/8/layout/pList2"/>
    <dgm:cxn modelId="{7C1A1D50-3E56-4DDE-9D1B-F33E8B81AEFB}" type="presParOf" srcId="{B328084A-A179-4660-9A04-50609D2F366A}" destId="{FFFB7D18-5CAE-4238-B6A6-2DEF743C5A8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3D050E-D4B3-4B64-A0C6-811A558B2488}" type="doc">
      <dgm:prSet loTypeId="urn:microsoft.com/office/officeart/2005/8/layout/pList2" loCatId="list" qsTypeId="urn:microsoft.com/office/officeart/2005/8/quickstyle/simple1" qsCatId="simple" csTypeId="urn:microsoft.com/office/officeart/2005/8/colors/accent1_2" csCatId="accent1" phldr="1"/>
      <dgm:spPr/>
    </dgm:pt>
    <dgm:pt modelId="{05674AFC-47C2-46F1-BF0C-428BD2B05362}">
      <dgm:prSet phldrT="[Text]"/>
      <dgm:spPr>
        <a:solidFill>
          <a:schemeClr val="accent5">
            <a:lumMod val="60000"/>
            <a:lumOff val="40000"/>
          </a:schemeClr>
        </a:solidFill>
      </dgm:spPr>
      <dgm:t>
        <a:bodyPr/>
        <a:lstStyle/>
        <a:p>
          <a:pPr algn="ctr"/>
          <a:r>
            <a:rPr lang="en-SG" b="1" i="0" dirty="0">
              <a:solidFill>
                <a:schemeClr val="tx1"/>
              </a:solidFill>
            </a:rPr>
            <a:t>Check the missing values:</a:t>
          </a:r>
        </a:p>
        <a:p>
          <a:pPr algn="l"/>
          <a:r>
            <a:rPr lang="en-US" b="0" i="0" dirty="0"/>
            <a:t>1) Mileage : 2</a:t>
          </a:r>
          <a:br>
            <a:rPr lang="en-US" dirty="0"/>
          </a:br>
          <a:r>
            <a:rPr lang="en-US" b="0" i="0" dirty="0"/>
            <a:t>2) Engine : 36</a:t>
          </a:r>
          <a:br>
            <a:rPr lang="en-US" dirty="0"/>
          </a:br>
          <a:r>
            <a:rPr lang="en-US" b="0" i="0" dirty="0"/>
            <a:t>3) Power : 36</a:t>
          </a:r>
          <a:br>
            <a:rPr lang="en-US" dirty="0"/>
          </a:br>
          <a:r>
            <a:rPr lang="en-US" b="0" i="0" dirty="0"/>
            <a:t>4) Seats : 42</a:t>
          </a:r>
          <a:br>
            <a:rPr lang="en-US" dirty="0"/>
          </a:br>
          <a:r>
            <a:rPr lang="en-US" b="0" i="0" dirty="0"/>
            <a:t>5) New Price : 5195</a:t>
          </a:r>
          <a:endParaRPr lang="en-SG" dirty="0"/>
        </a:p>
      </dgm:t>
    </dgm:pt>
    <dgm:pt modelId="{2ECE5419-F199-4E95-AE7D-D5F220F2BB34}" type="parTrans" cxnId="{0B98A9F4-9AA2-49E8-BC31-3BFE6F0CC8DE}">
      <dgm:prSet/>
      <dgm:spPr/>
      <dgm:t>
        <a:bodyPr/>
        <a:lstStyle/>
        <a:p>
          <a:endParaRPr lang="en-SG"/>
        </a:p>
      </dgm:t>
    </dgm:pt>
    <dgm:pt modelId="{C26734ED-6942-4B83-BD62-41077B221AF1}" type="sibTrans" cxnId="{0B98A9F4-9AA2-49E8-BC31-3BFE6F0CC8DE}">
      <dgm:prSet/>
      <dgm:spPr/>
      <dgm:t>
        <a:bodyPr/>
        <a:lstStyle/>
        <a:p>
          <a:endParaRPr lang="en-SG"/>
        </a:p>
      </dgm:t>
    </dgm:pt>
    <dgm:pt modelId="{A9C9C5CC-132D-458C-803E-326D5F7B72DA}">
      <dgm:prSet phldrT="[Text]"/>
      <dgm:spPr>
        <a:solidFill>
          <a:schemeClr val="accent5">
            <a:lumMod val="60000"/>
            <a:lumOff val="40000"/>
          </a:schemeClr>
        </a:solidFill>
      </dgm:spPr>
      <dgm:t>
        <a:bodyPr/>
        <a:lstStyle/>
        <a:p>
          <a:r>
            <a:rPr lang="en-SG" b="1" i="0" dirty="0">
              <a:solidFill>
                <a:schemeClr val="tx1"/>
              </a:solidFill>
            </a:rPr>
            <a:t>Checking on Duplicate data</a:t>
          </a:r>
          <a:endParaRPr lang="en-SG" b="1" dirty="0">
            <a:solidFill>
              <a:schemeClr val="tx1"/>
            </a:solidFill>
          </a:endParaRPr>
        </a:p>
      </dgm:t>
    </dgm:pt>
    <dgm:pt modelId="{556874F8-AEFA-460F-A3D7-F4FF278B6C7E}" type="parTrans" cxnId="{2D5AB796-79E4-4EA3-971E-728B1EE5C41D}">
      <dgm:prSet/>
      <dgm:spPr/>
      <dgm:t>
        <a:bodyPr/>
        <a:lstStyle/>
        <a:p>
          <a:endParaRPr lang="en-SG"/>
        </a:p>
      </dgm:t>
    </dgm:pt>
    <dgm:pt modelId="{E387DD8E-574E-4942-B8EA-4AB751EA67C6}" type="sibTrans" cxnId="{2D5AB796-79E4-4EA3-971E-728B1EE5C41D}">
      <dgm:prSet/>
      <dgm:spPr/>
      <dgm:t>
        <a:bodyPr/>
        <a:lstStyle/>
        <a:p>
          <a:endParaRPr lang="en-SG"/>
        </a:p>
      </dgm:t>
    </dgm:pt>
    <dgm:pt modelId="{3C928F8D-BCE1-4375-9798-1F1CF514921B}">
      <dgm:prSet phldrT="[Text]"/>
      <dgm:spPr>
        <a:solidFill>
          <a:schemeClr val="accent5">
            <a:lumMod val="60000"/>
            <a:lumOff val="40000"/>
          </a:schemeClr>
        </a:solidFill>
      </dgm:spPr>
      <dgm:t>
        <a:bodyPr/>
        <a:lstStyle/>
        <a:p>
          <a:pPr algn="ctr"/>
          <a:r>
            <a:rPr lang="en-SG" b="1" i="0" dirty="0">
              <a:solidFill>
                <a:schemeClr val="tx1"/>
              </a:solidFill>
            </a:rPr>
            <a:t>Checking on the outliers:</a:t>
          </a:r>
        </a:p>
        <a:p>
          <a:pPr algn="l"/>
          <a:r>
            <a:rPr lang="en-US" b="0" i="0" dirty="0"/>
            <a:t>(a) Seat</a:t>
          </a:r>
          <a:br>
            <a:rPr lang="en-US" dirty="0"/>
          </a:br>
          <a:r>
            <a:rPr lang="en-US" b="0" i="0" dirty="0"/>
            <a:t>(b) Year</a:t>
          </a:r>
          <a:br>
            <a:rPr lang="en-US" dirty="0"/>
          </a:br>
          <a:r>
            <a:rPr lang="en-US" b="0" i="0" dirty="0"/>
            <a:t>(c) Price</a:t>
          </a:r>
          <a:br>
            <a:rPr lang="en-US" dirty="0"/>
          </a:br>
          <a:r>
            <a:rPr lang="en-US" b="0" i="0" dirty="0"/>
            <a:t>(d)</a:t>
          </a:r>
          <a:r>
            <a:rPr lang="en-US" b="0" i="0" dirty="0" err="1"/>
            <a:t>KM_Driven</a:t>
          </a:r>
          <a:endParaRPr lang="en-SG" dirty="0"/>
        </a:p>
      </dgm:t>
    </dgm:pt>
    <dgm:pt modelId="{71F5848B-C974-4524-9134-0A1A035C2A88}" type="parTrans" cxnId="{3E7E1CB8-51C1-42B6-95B8-4945EE1312A1}">
      <dgm:prSet/>
      <dgm:spPr/>
      <dgm:t>
        <a:bodyPr/>
        <a:lstStyle/>
        <a:p>
          <a:endParaRPr lang="en-SG"/>
        </a:p>
      </dgm:t>
    </dgm:pt>
    <dgm:pt modelId="{0163242C-7EFB-4E25-95A2-5724D4A6CA40}" type="sibTrans" cxnId="{3E7E1CB8-51C1-42B6-95B8-4945EE1312A1}">
      <dgm:prSet/>
      <dgm:spPr/>
      <dgm:t>
        <a:bodyPr/>
        <a:lstStyle/>
        <a:p>
          <a:endParaRPr lang="en-SG"/>
        </a:p>
      </dgm:t>
    </dgm:pt>
    <dgm:pt modelId="{7957240B-5DDB-49BF-9E1B-C6935893FFAD}" type="pres">
      <dgm:prSet presAssocID="{D33D050E-D4B3-4B64-A0C6-811A558B2488}" presName="Name0" presStyleCnt="0">
        <dgm:presLayoutVars>
          <dgm:dir/>
          <dgm:resizeHandles val="exact"/>
        </dgm:presLayoutVars>
      </dgm:prSet>
      <dgm:spPr/>
    </dgm:pt>
    <dgm:pt modelId="{5AF727ED-FAB3-4FD1-999F-EED13826922A}" type="pres">
      <dgm:prSet presAssocID="{D33D050E-D4B3-4B64-A0C6-811A558B2488}" presName="bkgdShp" presStyleLbl="alignAccFollowNode1" presStyleIdx="0" presStyleCnt="1" custLinFactNeighborY="381"/>
      <dgm:spPr/>
    </dgm:pt>
    <dgm:pt modelId="{76568FF6-43AA-4ABF-BB6B-D66F7F458B41}" type="pres">
      <dgm:prSet presAssocID="{D33D050E-D4B3-4B64-A0C6-811A558B2488}" presName="linComp" presStyleCnt="0"/>
      <dgm:spPr/>
    </dgm:pt>
    <dgm:pt modelId="{3993337D-CEC0-4348-B2AA-73055F4E2C81}" type="pres">
      <dgm:prSet presAssocID="{05674AFC-47C2-46F1-BF0C-428BD2B05362}" presName="compNode" presStyleCnt="0"/>
      <dgm:spPr/>
    </dgm:pt>
    <dgm:pt modelId="{C4C4444E-3F3D-475B-A79C-EE3972F2D04E}" type="pres">
      <dgm:prSet presAssocID="{05674AFC-47C2-46F1-BF0C-428BD2B05362}" presName="node" presStyleLbl="node1" presStyleIdx="0" presStyleCnt="3" custLinFactNeighborX="-4406" custLinFactNeighborY="25899">
        <dgm:presLayoutVars>
          <dgm:bulletEnabled val="1"/>
        </dgm:presLayoutVars>
      </dgm:prSet>
      <dgm:spPr/>
    </dgm:pt>
    <dgm:pt modelId="{5CBFD0AC-2FFD-4A5D-BB30-2F32CEE4EB80}" type="pres">
      <dgm:prSet presAssocID="{05674AFC-47C2-46F1-BF0C-428BD2B05362}" presName="invisiNode" presStyleLbl="node1" presStyleIdx="0" presStyleCnt="3"/>
      <dgm:spPr/>
    </dgm:pt>
    <dgm:pt modelId="{A9FE7C86-2592-44B5-A9D2-CE757C488B96}" type="pres">
      <dgm:prSet presAssocID="{05674AFC-47C2-46F1-BF0C-428BD2B0536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10538B62-5996-4DE6-A923-D7197CE75C1D}" type="pres">
      <dgm:prSet presAssocID="{C26734ED-6942-4B83-BD62-41077B221AF1}" presName="sibTrans" presStyleLbl="sibTrans2D1" presStyleIdx="0" presStyleCnt="0"/>
      <dgm:spPr/>
    </dgm:pt>
    <dgm:pt modelId="{771ED4C3-4743-4F41-900B-5DFB67B19287}" type="pres">
      <dgm:prSet presAssocID="{A9C9C5CC-132D-458C-803E-326D5F7B72DA}" presName="compNode" presStyleCnt="0"/>
      <dgm:spPr/>
    </dgm:pt>
    <dgm:pt modelId="{864BD6BC-6CFF-46E0-8C70-F2A57235E5AE}" type="pres">
      <dgm:prSet presAssocID="{A9C9C5CC-132D-458C-803E-326D5F7B72DA}" presName="node" presStyleLbl="node1" presStyleIdx="1" presStyleCnt="3">
        <dgm:presLayoutVars>
          <dgm:bulletEnabled val="1"/>
        </dgm:presLayoutVars>
      </dgm:prSet>
      <dgm:spPr/>
    </dgm:pt>
    <dgm:pt modelId="{85CF929B-4793-4417-A2DC-BF2F5A70C9AE}" type="pres">
      <dgm:prSet presAssocID="{A9C9C5CC-132D-458C-803E-326D5F7B72DA}" presName="invisiNode" presStyleLbl="node1" presStyleIdx="1" presStyleCnt="3"/>
      <dgm:spPr/>
    </dgm:pt>
    <dgm:pt modelId="{1BBFAB31-9435-4643-8657-654DE8030AB1}" type="pres">
      <dgm:prSet presAssocID="{A9C9C5CC-132D-458C-803E-326D5F7B72DA}"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A5A2E4EE-B064-4A52-86F6-BEA4ADA46C37}" type="pres">
      <dgm:prSet presAssocID="{E387DD8E-574E-4942-B8EA-4AB751EA67C6}" presName="sibTrans" presStyleLbl="sibTrans2D1" presStyleIdx="0" presStyleCnt="0"/>
      <dgm:spPr/>
    </dgm:pt>
    <dgm:pt modelId="{B328084A-A179-4660-9A04-50609D2F366A}" type="pres">
      <dgm:prSet presAssocID="{3C928F8D-BCE1-4375-9798-1F1CF514921B}" presName="compNode" presStyleCnt="0"/>
      <dgm:spPr/>
    </dgm:pt>
    <dgm:pt modelId="{FD3C26A5-E378-47DA-B64E-6FEC8FDE9293}" type="pres">
      <dgm:prSet presAssocID="{3C928F8D-BCE1-4375-9798-1F1CF514921B}" presName="node" presStyleLbl="node1" presStyleIdx="2" presStyleCnt="3" custLinFactNeighborX="4704">
        <dgm:presLayoutVars>
          <dgm:bulletEnabled val="1"/>
        </dgm:presLayoutVars>
      </dgm:prSet>
      <dgm:spPr/>
    </dgm:pt>
    <dgm:pt modelId="{C73FFE74-66BE-4DB6-B551-BC1EEED42FA5}" type="pres">
      <dgm:prSet presAssocID="{3C928F8D-BCE1-4375-9798-1F1CF514921B}" presName="invisiNode" presStyleLbl="node1" presStyleIdx="2" presStyleCnt="3"/>
      <dgm:spPr/>
    </dgm:pt>
    <dgm:pt modelId="{FFFB7D18-5CAE-4238-B6A6-2DEF743C5A8E}" type="pres">
      <dgm:prSet presAssocID="{3C928F8D-BCE1-4375-9798-1F1CF514921B}"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dgm:spPr>
    </dgm:pt>
  </dgm:ptLst>
  <dgm:cxnLst>
    <dgm:cxn modelId="{E65DA327-7AF7-4740-A7DD-14DAD21108DB}" type="presOf" srcId="{3C928F8D-BCE1-4375-9798-1F1CF514921B}" destId="{FD3C26A5-E378-47DA-B64E-6FEC8FDE9293}" srcOrd="0" destOrd="0" presId="urn:microsoft.com/office/officeart/2005/8/layout/pList2"/>
    <dgm:cxn modelId="{DD68F02F-EF11-4FCB-93DB-B19D958146BC}" type="presOf" srcId="{C26734ED-6942-4B83-BD62-41077B221AF1}" destId="{10538B62-5996-4DE6-A923-D7197CE75C1D}" srcOrd="0" destOrd="0" presId="urn:microsoft.com/office/officeart/2005/8/layout/pList2"/>
    <dgm:cxn modelId="{43F28867-AC32-4167-9028-84EB48348B30}" type="presOf" srcId="{E387DD8E-574E-4942-B8EA-4AB751EA67C6}" destId="{A5A2E4EE-B064-4A52-86F6-BEA4ADA46C37}" srcOrd="0" destOrd="0" presId="urn:microsoft.com/office/officeart/2005/8/layout/pList2"/>
    <dgm:cxn modelId="{9D70706B-628B-44DE-BC4C-8F07D3F42755}" type="presOf" srcId="{D33D050E-D4B3-4B64-A0C6-811A558B2488}" destId="{7957240B-5DDB-49BF-9E1B-C6935893FFAD}" srcOrd="0" destOrd="0" presId="urn:microsoft.com/office/officeart/2005/8/layout/pList2"/>
    <dgm:cxn modelId="{7087BE5A-8991-4897-BFC6-8AD38C8813E9}" type="presOf" srcId="{A9C9C5CC-132D-458C-803E-326D5F7B72DA}" destId="{864BD6BC-6CFF-46E0-8C70-F2A57235E5AE}" srcOrd="0" destOrd="0" presId="urn:microsoft.com/office/officeart/2005/8/layout/pList2"/>
    <dgm:cxn modelId="{2D5AB796-79E4-4EA3-971E-728B1EE5C41D}" srcId="{D33D050E-D4B3-4B64-A0C6-811A558B2488}" destId="{A9C9C5CC-132D-458C-803E-326D5F7B72DA}" srcOrd="1" destOrd="0" parTransId="{556874F8-AEFA-460F-A3D7-F4FF278B6C7E}" sibTransId="{E387DD8E-574E-4942-B8EA-4AB751EA67C6}"/>
    <dgm:cxn modelId="{3E7E1CB8-51C1-42B6-95B8-4945EE1312A1}" srcId="{D33D050E-D4B3-4B64-A0C6-811A558B2488}" destId="{3C928F8D-BCE1-4375-9798-1F1CF514921B}" srcOrd="2" destOrd="0" parTransId="{71F5848B-C974-4524-9134-0A1A035C2A88}" sibTransId="{0163242C-7EFB-4E25-95A2-5724D4A6CA40}"/>
    <dgm:cxn modelId="{0B98A9F4-9AA2-49E8-BC31-3BFE6F0CC8DE}" srcId="{D33D050E-D4B3-4B64-A0C6-811A558B2488}" destId="{05674AFC-47C2-46F1-BF0C-428BD2B05362}" srcOrd="0" destOrd="0" parTransId="{2ECE5419-F199-4E95-AE7D-D5F220F2BB34}" sibTransId="{C26734ED-6942-4B83-BD62-41077B221AF1}"/>
    <dgm:cxn modelId="{8C19AEFB-4024-4A38-B000-056371BED696}" type="presOf" srcId="{05674AFC-47C2-46F1-BF0C-428BD2B05362}" destId="{C4C4444E-3F3D-475B-A79C-EE3972F2D04E}" srcOrd="0" destOrd="0" presId="urn:microsoft.com/office/officeart/2005/8/layout/pList2"/>
    <dgm:cxn modelId="{2122A39E-CAA9-4502-A221-B40E5FFD1054}" type="presParOf" srcId="{7957240B-5DDB-49BF-9E1B-C6935893FFAD}" destId="{5AF727ED-FAB3-4FD1-999F-EED13826922A}" srcOrd="0" destOrd="0" presId="urn:microsoft.com/office/officeart/2005/8/layout/pList2"/>
    <dgm:cxn modelId="{67F85734-CCAE-4271-806C-0AA66EB456C7}" type="presParOf" srcId="{7957240B-5DDB-49BF-9E1B-C6935893FFAD}" destId="{76568FF6-43AA-4ABF-BB6B-D66F7F458B41}" srcOrd="1" destOrd="0" presId="urn:microsoft.com/office/officeart/2005/8/layout/pList2"/>
    <dgm:cxn modelId="{810D7391-F27A-4F92-BD25-39DBAC8A806E}" type="presParOf" srcId="{76568FF6-43AA-4ABF-BB6B-D66F7F458B41}" destId="{3993337D-CEC0-4348-B2AA-73055F4E2C81}" srcOrd="0" destOrd="0" presId="urn:microsoft.com/office/officeart/2005/8/layout/pList2"/>
    <dgm:cxn modelId="{AFBD3C27-D7A4-4D35-9C11-A8FE1FE5521E}" type="presParOf" srcId="{3993337D-CEC0-4348-B2AA-73055F4E2C81}" destId="{C4C4444E-3F3D-475B-A79C-EE3972F2D04E}" srcOrd="0" destOrd="0" presId="urn:microsoft.com/office/officeart/2005/8/layout/pList2"/>
    <dgm:cxn modelId="{A89F66B6-936D-4EF0-9F54-0C9FB9371953}" type="presParOf" srcId="{3993337D-CEC0-4348-B2AA-73055F4E2C81}" destId="{5CBFD0AC-2FFD-4A5D-BB30-2F32CEE4EB80}" srcOrd="1" destOrd="0" presId="urn:microsoft.com/office/officeart/2005/8/layout/pList2"/>
    <dgm:cxn modelId="{A85C25BF-E3D3-4A4C-AEFD-034FD7EA0C89}" type="presParOf" srcId="{3993337D-CEC0-4348-B2AA-73055F4E2C81}" destId="{A9FE7C86-2592-44B5-A9D2-CE757C488B96}" srcOrd="2" destOrd="0" presId="urn:microsoft.com/office/officeart/2005/8/layout/pList2"/>
    <dgm:cxn modelId="{1A20A12F-5A3E-4B7B-852F-50FF2C37710E}" type="presParOf" srcId="{76568FF6-43AA-4ABF-BB6B-D66F7F458B41}" destId="{10538B62-5996-4DE6-A923-D7197CE75C1D}" srcOrd="1" destOrd="0" presId="urn:microsoft.com/office/officeart/2005/8/layout/pList2"/>
    <dgm:cxn modelId="{872A778C-D4A8-4EE8-9E69-E2DD1452E935}" type="presParOf" srcId="{76568FF6-43AA-4ABF-BB6B-D66F7F458B41}" destId="{771ED4C3-4743-4F41-900B-5DFB67B19287}" srcOrd="2" destOrd="0" presId="urn:microsoft.com/office/officeart/2005/8/layout/pList2"/>
    <dgm:cxn modelId="{8455DDF9-13B4-4F38-BB7D-8D5D179B5CE6}" type="presParOf" srcId="{771ED4C3-4743-4F41-900B-5DFB67B19287}" destId="{864BD6BC-6CFF-46E0-8C70-F2A57235E5AE}" srcOrd="0" destOrd="0" presId="urn:microsoft.com/office/officeart/2005/8/layout/pList2"/>
    <dgm:cxn modelId="{DECCE083-4DB9-4CFD-A9A9-810EE0FC8F93}" type="presParOf" srcId="{771ED4C3-4743-4F41-900B-5DFB67B19287}" destId="{85CF929B-4793-4417-A2DC-BF2F5A70C9AE}" srcOrd="1" destOrd="0" presId="urn:microsoft.com/office/officeart/2005/8/layout/pList2"/>
    <dgm:cxn modelId="{BE85B99C-77A2-409F-9CE7-1A94AE9FB8B6}" type="presParOf" srcId="{771ED4C3-4743-4F41-900B-5DFB67B19287}" destId="{1BBFAB31-9435-4643-8657-654DE8030AB1}" srcOrd="2" destOrd="0" presId="urn:microsoft.com/office/officeart/2005/8/layout/pList2"/>
    <dgm:cxn modelId="{F6F1A647-423F-4618-BDC4-7D80FC4BAC2A}" type="presParOf" srcId="{76568FF6-43AA-4ABF-BB6B-D66F7F458B41}" destId="{A5A2E4EE-B064-4A52-86F6-BEA4ADA46C37}" srcOrd="3" destOrd="0" presId="urn:microsoft.com/office/officeart/2005/8/layout/pList2"/>
    <dgm:cxn modelId="{DBEF0DDE-87FA-4B00-915E-D81FB0FB1F9B}" type="presParOf" srcId="{76568FF6-43AA-4ABF-BB6B-D66F7F458B41}" destId="{B328084A-A179-4660-9A04-50609D2F366A}" srcOrd="4" destOrd="0" presId="urn:microsoft.com/office/officeart/2005/8/layout/pList2"/>
    <dgm:cxn modelId="{415FFAC1-58EE-426A-8051-45FF34B38D2F}" type="presParOf" srcId="{B328084A-A179-4660-9A04-50609D2F366A}" destId="{FD3C26A5-E378-47DA-B64E-6FEC8FDE9293}" srcOrd="0" destOrd="0" presId="urn:microsoft.com/office/officeart/2005/8/layout/pList2"/>
    <dgm:cxn modelId="{2D1098E0-F2DB-48DF-97AB-B86D831D1B60}" type="presParOf" srcId="{B328084A-A179-4660-9A04-50609D2F366A}" destId="{C73FFE74-66BE-4DB6-B551-BC1EEED42FA5}" srcOrd="1" destOrd="0" presId="urn:microsoft.com/office/officeart/2005/8/layout/pList2"/>
    <dgm:cxn modelId="{7C1A1D50-3E56-4DDE-9D1B-F33E8B81AEFB}" type="presParOf" srcId="{B328084A-A179-4660-9A04-50609D2F366A}" destId="{FFFB7D18-5CAE-4238-B6A6-2DEF743C5A8E}" srcOrd="2" destOrd="0" presId="urn:microsoft.com/office/officeart/2005/8/layout/p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New Price</a:t>
          </a:r>
          <a:endParaRPr lang="en-SG" dirty="0"/>
        </a:p>
      </dgm:t>
    </dgm:pt>
    <dgm:pt modelId="{8F70FAE5-3B36-412B-9B67-6B22A47B28CF}" type="parTrans" cxnId="{F2842861-6E94-4096-B1C9-C44A52E15BB9}">
      <dgm:prSet/>
      <dgm:spPr/>
      <dgm:t>
        <a:bodyPr/>
        <a:lstStyle/>
        <a:p>
          <a:endParaRPr lang="en-SG"/>
        </a:p>
      </dgm:t>
    </dgm:pt>
    <dgm:pt modelId="{ECE5A5E0-3FB9-4DA0-A31E-2312F3E3A291}" type="sibTrans" cxnId="{F2842861-6E94-4096-B1C9-C44A52E15BB9}">
      <dgm:prSet/>
      <dgm:spPr/>
      <dgm:t>
        <a:bodyPr/>
        <a:lstStyle/>
        <a:p>
          <a:endParaRPr lang="en-SG"/>
        </a:p>
      </dgm:t>
    </dgm:pt>
    <dgm:pt modelId="{8515E56B-D715-40A2-B6D5-AD5DE77C6962}">
      <dgm:prSet phldrT="[Text]"/>
      <dgm:spPr/>
      <dgm:t>
        <a:bodyPr/>
        <a:lstStyle/>
        <a:p>
          <a:r>
            <a:rPr lang="en-SG" b="1" i="0" dirty="0"/>
            <a:t>86% missing value.</a:t>
          </a:r>
          <a:endParaRPr lang="en-SG" dirty="0"/>
        </a:p>
      </dgm:t>
    </dgm:pt>
    <dgm:pt modelId="{128C4A9A-3FF8-455B-829D-D2F804A40016}" type="parTrans" cxnId="{5FD42A1E-0C34-4487-A356-CAC918CE15A8}">
      <dgm:prSet/>
      <dgm:spPr/>
      <dgm:t>
        <a:bodyPr/>
        <a:lstStyle/>
        <a:p>
          <a:endParaRPr lang="en-SG"/>
        </a:p>
      </dgm:t>
    </dgm:pt>
    <dgm:pt modelId="{F61C07DF-6074-4F68-9615-7859D82E85E9}" type="sibTrans" cxnId="{5FD42A1E-0C34-4487-A356-CAC918CE15A8}">
      <dgm:prSet/>
      <dgm:spPr/>
      <dgm:t>
        <a:bodyPr/>
        <a:lstStyle/>
        <a:p>
          <a:endParaRPr lang="en-SG"/>
        </a:p>
      </dgm:t>
    </dgm:pt>
    <dgm:pt modelId="{55D49F2A-D768-4F39-B1D1-FFF716773110}">
      <dgm:prSet phldrT="[Text]"/>
      <dgm:spPr/>
      <dgm:t>
        <a:bodyPr/>
        <a:lstStyle/>
        <a:p>
          <a:r>
            <a:rPr lang="en-SG" b="1" i="0" dirty="0"/>
            <a:t>produce valuable insights</a:t>
          </a:r>
          <a:endParaRPr lang="en-SG" dirty="0"/>
        </a:p>
      </dgm:t>
    </dgm:pt>
    <dgm:pt modelId="{76A4F423-D782-49C0-B187-24181CD6CBF6}" type="parTrans" cxnId="{91AA3C6F-D823-4F4A-BC9A-29F3C542C572}">
      <dgm:prSet/>
      <dgm:spPr/>
      <dgm:t>
        <a:bodyPr/>
        <a:lstStyle/>
        <a:p>
          <a:endParaRPr lang="en-SG"/>
        </a:p>
      </dgm:t>
    </dgm:pt>
    <dgm:pt modelId="{4F1794FF-DA96-410C-829D-0DA516E8486F}" type="sibTrans" cxnId="{91AA3C6F-D823-4F4A-BC9A-29F3C542C572}">
      <dgm:prSet/>
      <dgm:spPr/>
      <dgm:t>
        <a:bodyPr/>
        <a:lstStyle/>
        <a:p>
          <a:endParaRPr lang="en-SG"/>
        </a:p>
      </dgm:t>
    </dgm:pt>
    <dgm:pt modelId="{C257B525-F69C-4FA2-8BA5-3E6222081757}">
      <dgm:prSet phldrT="[Text]"/>
      <dgm:spPr/>
      <dgm:t>
        <a:bodyPr/>
        <a:lstStyle/>
        <a:p>
          <a:r>
            <a:rPr lang="en-SG" b="1" i="0" dirty="0"/>
            <a:t>Mileage</a:t>
          </a:r>
          <a:endParaRPr lang="en-SG" dirty="0"/>
        </a:p>
      </dgm:t>
    </dgm:pt>
    <dgm:pt modelId="{386AAC86-70E1-4317-8EB2-C91859B9AE78}" type="parTrans" cxnId="{950A960E-C5FA-49CC-8280-EA6BF98913ED}">
      <dgm:prSet/>
      <dgm:spPr/>
      <dgm:t>
        <a:bodyPr/>
        <a:lstStyle/>
        <a:p>
          <a:endParaRPr lang="en-SG"/>
        </a:p>
      </dgm:t>
    </dgm:pt>
    <dgm:pt modelId="{DD9D2F28-CD46-48D8-889F-EA3978E4CAA8}" type="sibTrans" cxnId="{950A960E-C5FA-49CC-8280-EA6BF98913ED}">
      <dgm:prSet/>
      <dgm:spPr/>
      <dgm:t>
        <a:bodyPr/>
        <a:lstStyle/>
        <a:p>
          <a:endParaRPr lang="en-SG"/>
        </a:p>
      </dgm:t>
    </dgm:pt>
    <dgm:pt modelId="{9A849A69-31A7-4A00-ABAA-532CA2EAC290}">
      <dgm:prSet phldrT="[Text]"/>
      <dgm:spPr/>
      <dgm:t>
        <a:bodyPr/>
        <a:lstStyle/>
        <a:p>
          <a:r>
            <a:rPr lang="en-SG" b="1" i="0" dirty="0"/>
            <a:t>2 rows affected</a:t>
          </a:r>
          <a:endParaRPr lang="en-SG" b="1" dirty="0"/>
        </a:p>
      </dgm:t>
    </dgm:pt>
    <dgm:pt modelId="{241FE76F-27DE-4AEF-9286-632BAB4AC7C0}" type="parTrans" cxnId="{967D2F15-5831-4499-9173-B34ACF28EB96}">
      <dgm:prSet/>
      <dgm:spPr/>
      <dgm:t>
        <a:bodyPr/>
        <a:lstStyle/>
        <a:p>
          <a:endParaRPr lang="en-SG"/>
        </a:p>
      </dgm:t>
    </dgm:pt>
    <dgm:pt modelId="{303164AB-87DE-47F1-8707-85DFD5B6C6ED}" type="sibTrans" cxnId="{967D2F15-5831-4499-9173-B34ACF28EB96}">
      <dgm:prSet/>
      <dgm:spPr/>
      <dgm:t>
        <a:bodyPr/>
        <a:lstStyle/>
        <a:p>
          <a:endParaRPr lang="en-SG"/>
        </a:p>
      </dgm:t>
    </dgm:pt>
    <dgm:pt modelId="{E34F34B4-72F6-4AFA-B0F2-289919B6B77D}">
      <dgm:prSet phldrT="[Text]"/>
      <dgm:spPr/>
      <dgm:t>
        <a:bodyPr/>
        <a:lstStyle/>
        <a:p>
          <a:r>
            <a:rPr lang="en-US" b="1" i="0" dirty="0"/>
            <a:t>Minor issue in affecting the data analysis</a:t>
          </a:r>
          <a:endParaRPr lang="en-SG" b="1" dirty="0"/>
        </a:p>
      </dgm:t>
    </dgm:pt>
    <dgm:pt modelId="{70581E6A-5830-4518-B499-C681BE24A1EA}" type="parTrans" cxnId="{03DF3D73-A207-4E08-8FE0-A5E19F830135}">
      <dgm:prSet/>
      <dgm:spPr/>
      <dgm:t>
        <a:bodyPr/>
        <a:lstStyle/>
        <a:p>
          <a:endParaRPr lang="en-SG"/>
        </a:p>
      </dgm:t>
    </dgm:pt>
    <dgm:pt modelId="{18193EB9-87BD-4F90-B60D-9C018031A762}" type="sibTrans" cxnId="{03DF3D73-A207-4E08-8FE0-A5E19F830135}">
      <dgm:prSet/>
      <dgm:spPr/>
      <dgm:t>
        <a:bodyPr/>
        <a:lstStyle/>
        <a:p>
          <a:endParaRPr lang="en-SG"/>
        </a:p>
      </dgm:t>
    </dgm:pt>
    <dgm:pt modelId="{2F9B2FD9-0A2A-4F6B-91E9-E7BC2AC21616}">
      <dgm:prSet/>
      <dgm:spPr/>
      <dgm:t>
        <a:bodyPr/>
        <a:lstStyle/>
        <a:p>
          <a:r>
            <a:rPr lang="en-US" b="1" i="0" dirty="0"/>
            <a:t>Impute the missing values using mean by matching the same model ,brand and variant .</a:t>
          </a:r>
          <a:endParaRPr lang="en-US"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a:p>
      </dgm:t>
    </dgm:pt>
    <dgm:pt modelId="{9A0C47DF-20E1-4FFF-9089-2988E01137A5}" type="sibTrans" cxnId="{3717F84E-7309-40E5-AEAC-020311E7EEE2}">
      <dgm:prSet/>
      <dgm:spPr/>
      <dgm:t>
        <a:bodyPr/>
        <a:lstStyle/>
        <a:p>
          <a:endParaRPr lang="en-SG"/>
        </a:p>
      </dgm:t>
    </dgm:pt>
    <dgm:pt modelId="{8269CC1C-91B0-49CF-B1C4-A1F5A523E87D}">
      <dgm:prSet/>
      <dgm:spPr/>
      <dgm:t>
        <a:bodyPr/>
        <a:lstStyle/>
        <a:p>
          <a:r>
            <a:rPr lang="en-SG" b="1" i="0"/>
            <a:t>Drop the missing values</a:t>
          </a:r>
          <a:endParaRPr lang="en-SG" b="1"/>
        </a:p>
      </dgm:t>
    </dgm:pt>
    <dgm:pt modelId="{5C901F06-0176-4A3E-95D6-316175A66A98}" type="parTrans" cxnId="{747D6F09-1763-421C-8FA2-C3367DE18D58}">
      <dgm:prSet/>
      <dgm:spPr/>
      <dgm:t>
        <a:bodyPr/>
        <a:lstStyle/>
        <a:p>
          <a:endParaRPr lang="en-SG"/>
        </a:p>
      </dgm:t>
    </dgm:pt>
    <dgm:pt modelId="{2E75CD74-290A-428E-9264-5928AE467C63}" type="sibTrans" cxnId="{747D6F09-1763-421C-8FA2-C3367DE18D58}">
      <dgm:prSet/>
      <dgm:spPr/>
      <dgm:t>
        <a:bodyPr/>
        <a:lstStyle/>
        <a:p>
          <a:endParaRPr lang="en-SG"/>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6"/>
      <dgm:spPr/>
    </dgm:pt>
    <dgm:pt modelId="{46CBCBC0-8E68-476B-B956-B0BFE685AA69}" type="pres">
      <dgm:prSet presAssocID="{8515E56B-D715-40A2-B6D5-AD5DE77C6962}" presName="childText" presStyleLbl="bgAcc1" presStyleIdx="0" presStyleCnt="6">
        <dgm:presLayoutVars>
          <dgm:bulletEnabled val="1"/>
        </dgm:presLayoutVars>
      </dgm:prSet>
      <dgm:spPr/>
    </dgm:pt>
    <dgm:pt modelId="{6ECB67B3-516A-4DA2-83DF-DA055BBEFDF3}" type="pres">
      <dgm:prSet presAssocID="{76A4F423-D782-49C0-B187-24181CD6CBF6}" presName="Name13" presStyleLbl="parChTrans1D2" presStyleIdx="1" presStyleCnt="6"/>
      <dgm:spPr/>
    </dgm:pt>
    <dgm:pt modelId="{194DE0B2-876B-4C98-B1CE-1EC1075C9E6B}" type="pres">
      <dgm:prSet presAssocID="{55D49F2A-D768-4F39-B1D1-FFF716773110}" presName="childText" presStyleLbl="bgAcc1" presStyleIdx="1" presStyleCnt="6">
        <dgm:presLayoutVars>
          <dgm:bulletEnabled val="1"/>
        </dgm:presLayoutVars>
      </dgm:prSet>
      <dgm:spPr/>
    </dgm:pt>
    <dgm:pt modelId="{DDB3347A-C0CB-44A1-8BAC-D7BE7B0ED5C1}" type="pres">
      <dgm:prSet presAssocID="{12DA2B7D-5870-4AF3-AA6E-F1D53BE14392}" presName="Name13" presStyleLbl="parChTrans1D2" presStyleIdx="2" presStyleCnt="6"/>
      <dgm:spPr/>
    </dgm:pt>
    <dgm:pt modelId="{7C27A4BB-0321-4A54-BAE6-BAE80128BCE0}" type="pres">
      <dgm:prSet presAssocID="{2F9B2FD9-0A2A-4F6B-91E9-E7BC2AC21616}" presName="childText" presStyleLbl="bgAcc1" presStyleIdx="2" presStyleCnt="6">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3" presStyleCnt="6"/>
      <dgm:spPr/>
    </dgm:pt>
    <dgm:pt modelId="{4E29F616-F879-46E9-93FB-C63C767D5536}" type="pres">
      <dgm:prSet presAssocID="{9A849A69-31A7-4A00-ABAA-532CA2EAC290}" presName="childText" presStyleLbl="bgAcc1" presStyleIdx="3" presStyleCnt="6">
        <dgm:presLayoutVars>
          <dgm:bulletEnabled val="1"/>
        </dgm:presLayoutVars>
      </dgm:prSet>
      <dgm:spPr/>
    </dgm:pt>
    <dgm:pt modelId="{8FB6B2A5-919A-42C3-94DB-D289A03D6205}" type="pres">
      <dgm:prSet presAssocID="{70581E6A-5830-4518-B499-C681BE24A1EA}" presName="Name13" presStyleLbl="parChTrans1D2" presStyleIdx="4" presStyleCnt="6"/>
      <dgm:spPr/>
    </dgm:pt>
    <dgm:pt modelId="{706454E8-F57E-4CDA-A17F-3321102ED42A}" type="pres">
      <dgm:prSet presAssocID="{E34F34B4-72F6-4AFA-B0F2-289919B6B77D}" presName="childText" presStyleLbl="bgAcc1" presStyleIdx="4" presStyleCnt="6">
        <dgm:presLayoutVars>
          <dgm:bulletEnabled val="1"/>
        </dgm:presLayoutVars>
      </dgm:prSet>
      <dgm:spPr/>
    </dgm:pt>
    <dgm:pt modelId="{FD16C95A-46C4-4D7E-BF2B-18F14169CE39}" type="pres">
      <dgm:prSet presAssocID="{5C901F06-0176-4A3E-95D6-316175A66A98}" presName="Name13" presStyleLbl="parChTrans1D2" presStyleIdx="5" presStyleCnt="6"/>
      <dgm:spPr/>
    </dgm:pt>
    <dgm:pt modelId="{FFAB2BC4-4655-4EB2-B5C9-A64067787284}" type="pres">
      <dgm:prSet presAssocID="{8269CC1C-91B0-49CF-B1C4-A1F5A523E87D}" presName="childText" presStyleLbl="bgAcc1" presStyleIdx="5" presStyleCnt="6">
        <dgm:presLayoutVars>
          <dgm:bulletEnabled val="1"/>
        </dgm:presLayoutVars>
      </dgm:prSet>
      <dgm:spPr/>
    </dgm:pt>
  </dgm:ptLst>
  <dgm:cxnLst>
    <dgm:cxn modelId="{747D6F09-1763-421C-8FA2-C3367DE18D58}" srcId="{C257B525-F69C-4FA2-8BA5-3E6222081757}" destId="{8269CC1C-91B0-49CF-B1C4-A1F5A523E87D}" srcOrd="2" destOrd="0" parTransId="{5C901F06-0176-4A3E-95D6-316175A66A98}" sibTransId="{2E75CD74-290A-428E-9264-5928AE467C63}"/>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914B6052-7082-43BA-B1D2-861FF56A2ADF}" type="presOf" srcId="{2F9B2FD9-0A2A-4F6B-91E9-E7BC2AC21616}" destId="{7C27A4BB-0321-4A54-BAE6-BAE80128BCE0}" srcOrd="0"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118C2D82-645A-45C5-A0F7-578A4559FF59}" type="presOf" srcId="{5C901F06-0176-4A3E-95D6-316175A66A98}" destId="{FD16C95A-46C4-4D7E-BF2B-18F14169CE39}"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CD3A5AE1-9F97-4185-B072-D97929767538}" type="presOf" srcId="{8269CC1C-91B0-49CF-B1C4-A1F5A523E87D}" destId="{FFAB2BC4-4655-4EB2-B5C9-A64067787284}"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AAB5184B-1EA4-4216-8F95-4E66CBB704EA}" type="presParOf" srcId="{DBB5D7DB-1407-4A27-A3B2-6FDE9ABC2704}" destId="{FD16C95A-46C4-4D7E-BF2B-18F14169CE39}" srcOrd="4" destOrd="0" presId="urn:microsoft.com/office/officeart/2005/8/layout/hierarchy3"/>
    <dgm:cxn modelId="{BE0C8506-E75A-4B23-A80E-489274DC9619}" type="presParOf" srcId="{DBB5D7DB-1407-4A27-A3B2-6FDE9ABC2704}" destId="{FFAB2BC4-4655-4EB2-B5C9-A64067787284}"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 Power and Engine</a:t>
          </a:r>
          <a:endParaRPr lang="en-SG" dirty="0"/>
        </a:p>
      </dgm:t>
    </dgm:pt>
    <dgm:pt modelId="{8F70FAE5-3B36-412B-9B67-6B22A47B28CF}" type="parTrans" cxnId="{F2842861-6E94-4096-B1C9-C44A52E15BB9}">
      <dgm:prSet/>
      <dgm:spPr/>
      <dgm:t>
        <a:bodyPr/>
        <a:lstStyle/>
        <a:p>
          <a:endParaRPr lang="en-SG"/>
        </a:p>
      </dgm:t>
    </dgm:pt>
    <dgm:pt modelId="{ECE5A5E0-3FB9-4DA0-A31E-2312F3E3A291}" type="sibTrans" cxnId="{F2842861-6E94-4096-B1C9-C44A52E15BB9}">
      <dgm:prSet/>
      <dgm:spPr/>
      <dgm:t>
        <a:bodyPr/>
        <a:lstStyle/>
        <a:p>
          <a:endParaRPr lang="en-SG"/>
        </a:p>
      </dgm:t>
    </dgm:pt>
    <dgm:pt modelId="{8515E56B-D715-40A2-B6D5-AD5DE77C6962}">
      <dgm:prSet phldrT="[Text]"/>
      <dgm:spPr/>
      <dgm:t>
        <a:bodyPr/>
        <a:lstStyle/>
        <a:p>
          <a:r>
            <a:rPr lang="en-SG" b="1" i="0" dirty="0"/>
            <a:t>36 missing values.</a:t>
          </a:r>
          <a:endParaRPr lang="en-SG" dirty="0"/>
        </a:p>
      </dgm:t>
    </dgm:pt>
    <dgm:pt modelId="{128C4A9A-3FF8-455B-829D-D2F804A40016}" type="parTrans" cxnId="{5FD42A1E-0C34-4487-A356-CAC918CE15A8}">
      <dgm:prSet/>
      <dgm:spPr/>
      <dgm:t>
        <a:bodyPr/>
        <a:lstStyle/>
        <a:p>
          <a:endParaRPr lang="en-SG"/>
        </a:p>
      </dgm:t>
    </dgm:pt>
    <dgm:pt modelId="{F61C07DF-6074-4F68-9615-7859D82E85E9}" type="sibTrans" cxnId="{5FD42A1E-0C34-4487-A356-CAC918CE15A8}">
      <dgm:prSet/>
      <dgm:spPr/>
      <dgm:t>
        <a:bodyPr/>
        <a:lstStyle/>
        <a:p>
          <a:endParaRPr lang="en-SG"/>
        </a:p>
      </dgm:t>
    </dgm:pt>
    <dgm:pt modelId="{55D49F2A-D768-4F39-B1D1-FFF716773110}">
      <dgm:prSet phldrT="[Text]"/>
      <dgm:spPr/>
      <dgm:t>
        <a:bodyPr/>
        <a:lstStyle/>
        <a:p>
          <a:r>
            <a:rPr lang="en-US" b="1" i="0" dirty="0"/>
            <a:t>Imputation with median the missing values</a:t>
          </a:r>
          <a:endParaRPr lang="en-SG" b="1" dirty="0"/>
        </a:p>
      </dgm:t>
    </dgm:pt>
    <dgm:pt modelId="{76A4F423-D782-49C0-B187-24181CD6CBF6}" type="parTrans" cxnId="{91AA3C6F-D823-4F4A-BC9A-29F3C542C572}">
      <dgm:prSet/>
      <dgm:spPr/>
      <dgm:t>
        <a:bodyPr/>
        <a:lstStyle/>
        <a:p>
          <a:endParaRPr lang="en-SG"/>
        </a:p>
      </dgm:t>
    </dgm:pt>
    <dgm:pt modelId="{4F1794FF-DA96-410C-829D-0DA516E8486F}" type="sibTrans" cxnId="{91AA3C6F-D823-4F4A-BC9A-29F3C542C572}">
      <dgm:prSet/>
      <dgm:spPr/>
      <dgm:t>
        <a:bodyPr/>
        <a:lstStyle/>
        <a:p>
          <a:endParaRPr lang="en-SG"/>
        </a:p>
      </dgm:t>
    </dgm:pt>
    <dgm:pt modelId="{C257B525-F69C-4FA2-8BA5-3E6222081757}">
      <dgm:prSet phldrT="[Text]"/>
      <dgm:spPr/>
      <dgm:t>
        <a:bodyPr/>
        <a:lstStyle/>
        <a:p>
          <a:r>
            <a:rPr lang="en-SG" b="1" i="0" dirty="0"/>
            <a:t>Seats</a:t>
          </a:r>
          <a:endParaRPr lang="en-SG" dirty="0"/>
        </a:p>
      </dgm:t>
    </dgm:pt>
    <dgm:pt modelId="{386AAC86-70E1-4317-8EB2-C91859B9AE78}" type="parTrans" cxnId="{950A960E-C5FA-49CC-8280-EA6BF98913ED}">
      <dgm:prSet/>
      <dgm:spPr/>
      <dgm:t>
        <a:bodyPr/>
        <a:lstStyle/>
        <a:p>
          <a:endParaRPr lang="en-SG"/>
        </a:p>
      </dgm:t>
    </dgm:pt>
    <dgm:pt modelId="{DD9D2F28-CD46-48D8-889F-EA3978E4CAA8}" type="sibTrans" cxnId="{950A960E-C5FA-49CC-8280-EA6BF98913ED}">
      <dgm:prSet/>
      <dgm:spPr/>
      <dgm:t>
        <a:bodyPr/>
        <a:lstStyle/>
        <a:p>
          <a:endParaRPr lang="en-SG"/>
        </a:p>
      </dgm:t>
    </dgm:pt>
    <dgm:pt modelId="{9A849A69-31A7-4A00-ABAA-532CA2EAC290}">
      <dgm:prSet phldrT="[Text]"/>
      <dgm:spPr/>
      <dgm:t>
        <a:bodyPr/>
        <a:lstStyle/>
        <a:p>
          <a:r>
            <a:rPr lang="en-SG" b="1" i="0" dirty="0"/>
            <a:t>42 missing values.</a:t>
          </a:r>
          <a:endParaRPr lang="en-SG" b="1" dirty="0"/>
        </a:p>
      </dgm:t>
    </dgm:pt>
    <dgm:pt modelId="{241FE76F-27DE-4AEF-9286-632BAB4AC7C0}" type="parTrans" cxnId="{967D2F15-5831-4499-9173-B34ACF28EB96}">
      <dgm:prSet/>
      <dgm:spPr/>
      <dgm:t>
        <a:bodyPr/>
        <a:lstStyle/>
        <a:p>
          <a:endParaRPr lang="en-SG"/>
        </a:p>
      </dgm:t>
    </dgm:pt>
    <dgm:pt modelId="{303164AB-87DE-47F1-8707-85DFD5B6C6ED}" type="sibTrans" cxnId="{967D2F15-5831-4499-9173-B34ACF28EB96}">
      <dgm:prSet/>
      <dgm:spPr/>
      <dgm:t>
        <a:bodyPr/>
        <a:lstStyle/>
        <a:p>
          <a:endParaRPr lang="en-SG"/>
        </a:p>
      </dgm:t>
    </dgm:pt>
    <dgm:pt modelId="{E34F34B4-72F6-4AFA-B0F2-289919B6B77D}">
      <dgm:prSet phldrT="[Text]"/>
      <dgm:spPr/>
      <dgm:t>
        <a:bodyPr/>
        <a:lstStyle/>
        <a:p>
          <a:r>
            <a:rPr lang="en-US" b="1" i="0" dirty="0"/>
            <a:t>Impute the missing values with mode</a:t>
          </a:r>
          <a:endParaRPr lang="en-SG" b="1" dirty="0"/>
        </a:p>
      </dgm:t>
    </dgm:pt>
    <dgm:pt modelId="{70581E6A-5830-4518-B499-C681BE24A1EA}" type="parTrans" cxnId="{03DF3D73-A207-4E08-8FE0-A5E19F830135}">
      <dgm:prSet/>
      <dgm:spPr/>
      <dgm:t>
        <a:bodyPr/>
        <a:lstStyle/>
        <a:p>
          <a:endParaRPr lang="en-SG"/>
        </a:p>
      </dgm:t>
    </dgm:pt>
    <dgm:pt modelId="{18193EB9-87BD-4F90-B60D-9C018031A762}" type="sibTrans" cxnId="{03DF3D73-A207-4E08-8FE0-A5E19F830135}">
      <dgm:prSet/>
      <dgm:spPr/>
      <dgm:t>
        <a:bodyPr/>
        <a:lstStyle/>
        <a:p>
          <a:endParaRPr lang="en-SG"/>
        </a:p>
      </dgm:t>
    </dgm:pt>
    <dgm:pt modelId="{8269CC1C-91B0-49CF-B1C4-A1F5A523E87D}">
      <dgm:prSet/>
      <dgm:spPr/>
      <dgm:t>
        <a:bodyPr/>
        <a:lstStyle/>
        <a:p>
          <a:r>
            <a:rPr lang="en-SG" b="1" i="0" dirty="0"/>
            <a:t>Mode : </a:t>
          </a:r>
          <a:r>
            <a:rPr lang="en-US" b="1" i="0" dirty="0"/>
            <a:t>A number that appears most often </a:t>
          </a:r>
          <a:endParaRPr lang="en-SG" b="1" dirty="0"/>
        </a:p>
      </dgm:t>
    </dgm:pt>
    <dgm:pt modelId="{5C901F06-0176-4A3E-95D6-316175A66A98}" type="parTrans" cxnId="{747D6F09-1763-421C-8FA2-C3367DE18D58}">
      <dgm:prSet/>
      <dgm:spPr/>
      <dgm:t>
        <a:bodyPr/>
        <a:lstStyle/>
        <a:p>
          <a:endParaRPr lang="en-SG"/>
        </a:p>
      </dgm:t>
    </dgm:pt>
    <dgm:pt modelId="{2E75CD74-290A-428E-9264-5928AE467C63}" type="sibTrans" cxnId="{747D6F09-1763-421C-8FA2-C3367DE18D58}">
      <dgm:prSet/>
      <dgm:spPr/>
      <dgm:t>
        <a:bodyPr/>
        <a:lstStyle/>
        <a:p>
          <a:endParaRPr lang="en-SG"/>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5"/>
      <dgm:spPr/>
    </dgm:pt>
    <dgm:pt modelId="{46CBCBC0-8E68-476B-B956-B0BFE685AA69}" type="pres">
      <dgm:prSet presAssocID="{8515E56B-D715-40A2-B6D5-AD5DE77C6962}" presName="childText" presStyleLbl="bgAcc1" presStyleIdx="0" presStyleCnt="5">
        <dgm:presLayoutVars>
          <dgm:bulletEnabled val="1"/>
        </dgm:presLayoutVars>
      </dgm:prSet>
      <dgm:spPr/>
    </dgm:pt>
    <dgm:pt modelId="{6ECB67B3-516A-4DA2-83DF-DA055BBEFDF3}" type="pres">
      <dgm:prSet presAssocID="{76A4F423-D782-49C0-B187-24181CD6CBF6}" presName="Name13" presStyleLbl="parChTrans1D2" presStyleIdx="1" presStyleCnt="5"/>
      <dgm:spPr/>
    </dgm:pt>
    <dgm:pt modelId="{194DE0B2-876B-4C98-B1CE-1EC1075C9E6B}" type="pres">
      <dgm:prSet presAssocID="{55D49F2A-D768-4F39-B1D1-FFF716773110}" presName="childText" presStyleLbl="bgAcc1" presStyleIdx="1" presStyleCnt="5">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2" presStyleCnt="5"/>
      <dgm:spPr/>
    </dgm:pt>
    <dgm:pt modelId="{4E29F616-F879-46E9-93FB-C63C767D5536}" type="pres">
      <dgm:prSet presAssocID="{9A849A69-31A7-4A00-ABAA-532CA2EAC290}" presName="childText" presStyleLbl="bgAcc1" presStyleIdx="2" presStyleCnt="5">
        <dgm:presLayoutVars>
          <dgm:bulletEnabled val="1"/>
        </dgm:presLayoutVars>
      </dgm:prSet>
      <dgm:spPr/>
    </dgm:pt>
    <dgm:pt modelId="{8FB6B2A5-919A-42C3-94DB-D289A03D6205}" type="pres">
      <dgm:prSet presAssocID="{70581E6A-5830-4518-B499-C681BE24A1EA}" presName="Name13" presStyleLbl="parChTrans1D2" presStyleIdx="3" presStyleCnt="5"/>
      <dgm:spPr/>
    </dgm:pt>
    <dgm:pt modelId="{706454E8-F57E-4CDA-A17F-3321102ED42A}" type="pres">
      <dgm:prSet presAssocID="{E34F34B4-72F6-4AFA-B0F2-289919B6B77D}" presName="childText" presStyleLbl="bgAcc1" presStyleIdx="3" presStyleCnt="5">
        <dgm:presLayoutVars>
          <dgm:bulletEnabled val="1"/>
        </dgm:presLayoutVars>
      </dgm:prSet>
      <dgm:spPr/>
    </dgm:pt>
    <dgm:pt modelId="{FD16C95A-46C4-4D7E-BF2B-18F14169CE39}" type="pres">
      <dgm:prSet presAssocID="{5C901F06-0176-4A3E-95D6-316175A66A98}" presName="Name13" presStyleLbl="parChTrans1D2" presStyleIdx="4" presStyleCnt="5"/>
      <dgm:spPr/>
    </dgm:pt>
    <dgm:pt modelId="{FFAB2BC4-4655-4EB2-B5C9-A64067787284}" type="pres">
      <dgm:prSet presAssocID="{8269CC1C-91B0-49CF-B1C4-A1F5A523E87D}" presName="childText" presStyleLbl="bgAcc1" presStyleIdx="4" presStyleCnt="5">
        <dgm:presLayoutVars>
          <dgm:bulletEnabled val="1"/>
        </dgm:presLayoutVars>
      </dgm:prSet>
      <dgm:spPr/>
    </dgm:pt>
  </dgm:ptLst>
  <dgm:cxnLst>
    <dgm:cxn modelId="{747D6F09-1763-421C-8FA2-C3367DE18D58}" srcId="{C257B525-F69C-4FA2-8BA5-3E6222081757}" destId="{8269CC1C-91B0-49CF-B1C4-A1F5A523E87D}" srcOrd="2" destOrd="0" parTransId="{5C901F06-0176-4A3E-95D6-316175A66A98}" sibTransId="{2E75CD74-290A-428E-9264-5928AE467C63}"/>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118C2D82-645A-45C5-A0F7-578A4559FF59}" type="presOf" srcId="{5C901F06-0176-4A3E-95D6-316175A66A98}" destId="{FD16C95A-46C4-4D7E-BF2B-18F14169CE39}"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CD3A5AE1-9F97-4185-B072-D97929767538}" type="presOf" srcId="{8269CC1C-91B0-49CF-B1C4-A1F5A523E87D}" destId="{FFAB2BC4-4655-4EB2-B5C9-A64067787284}"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AAB5184B-1EA4-4216-8F95-4E66CBB704EA}" type="presParOf" srcId="{DBB5D7DB-1407-4A27-A3B2-6FDE9ABC2704}" destId="{FD16C95A-46C4-4D7E-BF2B-18F14169CE39}" srcOrd="4" destOrd="0" presId="urn:microsoft.com/office/officeart/2005/8/layout/hierarchy3"/>
    <dgm:cxn modelId="{BE0C8506-E75A-4B23-A80E-489274DC9619}" type="presParOf" srcId="{DBB5D7DB-1407-4A27-A3B2-6FDE9ABC2704}" destId="{FFAB2BC4-4655-4EB2-B5C9-A64067787284}" srcOrd="5"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dirty="0"/>
            <a:t>Seats</a:t>
          </a:r>
        </a:p>
      </dgm:t>
    </dgm:pt>
    <dgm:pt modelId="{8F70FAE5-3B36-412B-9B67-6B22A47B28CF}" type="parTrans" cxnId="{F2842861-6E94-4096-B1C9-C44A52E15BB9}">
      <dgm:prSet/>
      <dgm:spPr/>
      <dgm:t>
        <a:bodyPr/>
        <a:lstStyle/>
        <a:p>
          <a:endParaRPr lang="en-SG" b="1"/>
        </a:p>
      </dgm:t>
    </dgm:pt>
    <dgm:pt modelId="{ECE5A5E0-3FB9-4DA0-A31E-2312F3E3A291}" type="sibTrans" cxnId="{F2842861-6E94-4096-B1C9-C44A52E15BB9}">
      <dgm:prSet/>
      <dgm:spPr/>
      <dgm:t>
        <a:bodyPr/>
        <a:lstStyle/>
        <a:p>
          <a:endParaRPr lang="en-SG" b="1"/>
        </a:p>
      </dgm:t>
    </dgm:pt>
    <dgm:pt modelId="{8515E56B-D715-40A2-B6D5-AD5DE77C6962}">
      <dgm:prSet phldrT="[Text]"/>
      <dgm:spPr/>
      <dgm:t>
        <a:bodyPr/>
        <a:lstStyle/>
        <a:p>
          <a:r>
            <a:rPr lang="en-US" b="1" i="0" dirty="0">
              <a:solidFill>
                <a:srgbClr val="000000"/>
              </a:solidFill>
              <a:effectLst/>
              <a:latin typeface="Helvetica Neue"/>
            </a:rPr>
            <a:t>Inspection of cars with zero seats </a:t>
          </a:r>
          <a:endParaRPr lang="en-SG" b="1" dirty="0"/>
        </a:p>
      </dgm:t>
    </dgm:pt>
    <dgm:pt modelId="{128C4A9A-3FF8-455B-829D-D2F804A40016}" type="parTrans" cxnId="{5FD42A1E-0C34-4487-A356-CAC918CE15A8}">
      <dgm:prSet/>
      <dgm:spPr/>
      <dgm:t>
        <a:bodyPr/>
        <a:lstStyle/>
        <a:p>
          <a:endParaRPr lang="en-SG" b="1"/>
        </a:p>
      </dgm:t>
    </dgm:pt>
    <dgm:pt modelId="{F61C07DF-6074-4F68-9615-7859D82E85E9}" type="sibTrans" cxnId="{5FD42A1E-0C34-4487-A356-CAC918CE15A8}">
      <dgm:prSet/>
      <dgm:spPr/>
      <dgm:t>
        <a:bodyPr/>
        <a:lstStyle/>
        <a:p>
          <a:endParaRPr lang="en-SG" b="1"/>
        </a:p>
      </dgm:t>
    </dgm:pt>
    <dgm:pt modelId="{55D49F2A-D768-4F39-B1D1-FFF716773110}">
      <dgm:prSet phldrT="[Text]"/>
      <dgm:spPr/>
      <dgm:t>
        <a:bodyPr/>
        <a:lstStyle/>
        <a:p>
          <a:r>
            <a:rPr lang="it-IT" b="1" i="0" dirty="0">
              <a:solidFill>
                <a:srgbClr val="000000"/>
              </a:solidFill>
              <a:effectLst/>
              <a:latin typeface="Helvetica Neue"/>
            </a:rPr>
            <a:t>Audi A4 3.2 FSI Tiptronic Quattro</a:t>
          </a:r>
          <a:endParaRPr lang="en-SG" b="1" dirty="0"/>
        </a:p>
      </dgm:t>
    </dgm:pt>
    <dgm:pt modelId="{76A4F423-D782-49C0-B187-24181CD6CBF6}" type="parTrans" cxnId="{91AA3C6F-D823-4F4A-BC9A-29F3C542C572}">
      <dgm:prSet/>
      <dgm:spPr/>
      <dgm:t>
        <a:bodyPr/>
        <a:lstStyle/>
        <a:p>
          <a:endParaRPr lang="en-SG" b="1"/>
        </a:p>
      </dgm:t>
    </dgm:pt>
    <dgm:pt modelId="{4F1794FF-DA96-410C-829D-0DA516E8486F}" type="sibTrans" cxnId="{91AA3C6F-D823-4F4A-BC9A-29F3C542C572}">
      <dgm:prSet/>
      <dgm:spPr/>
      <dgm:t>
        <a:bodyPr/>
        <a:lstStyle/>
        <a:p>
          <a:endParaRPr lang="en-SG" b="1"/>
        </a:p>
      </dgm:t>
    </dgm:pt>
    <dgm:pt modelId="{C257B525-F69C-4FA2-8BA5-3E6222081757}">
      <dgm:prSet phldrT="[Text]"/>
      <dgm:spPr/>
      <dgm:t>
        <a:bodyPr/>
        <a:lstStyle/>
        <a:p>
          <a:r>
            <a:rPr lang="en-SG" b="1" i="0" dirty="0"/>
            <a:t>Price</a:t>
          </a:r>
          <a:endParaRPr lang="en-SG" b="1" dirty="0"/>
        </a:p>
      </dgm:t>
    </dgm:pt>
    <dgm:pt modelId="{386AAC86-70E1-4317-8EB2-C91859B9AE78}" type="parTrans" cxnId="{950A960E-C5FA-49CC-8280-EA6BF98913ED}">
      <dgm:prSet/>
      <dgm:spPr/>
      <dgm:t>
        <a:bodyPr/>
        <a:lstStyle/>
        <a:p>
          <a:endParaRPr lang="en-SG" b="1"/>
        </a:p>
      </dgm:t>
    </dgm:pt>
    <dgm:pt modelId="{DD9D2F28-CD46-48D8-889F-EA3978E4CAA8}" type="sibTrans" cxnId="{950A960E-C5FA-49CC-8280-EA6BF98913ED}">
      <dgm:prSet/>
      <dgm:spPr/>
      <dgm:t>
        <a:bodyPr/>
        <a:lstStyle/>
        <a:p>
          <a:endParaRPr lang="en-SG" b="1"/>
        </a:p>
      </dgm:t>
    </dgm:pt>
    <dgm:pt modelId="{9A849A69-31A7-4A00-ABAA-532CA2EAC290}">
      <dgm:prSet phldrT="[Text]"/>
      <dgm:spPr/>
      <dgm:t>
        <a:bodyPr/>
        <a:lstStyle/>
        <a:p>
          <a:r>
            <a:rPr lang="en-SG" b="1" dirty="0"/>
            <a:t>160 Lakh</a:t>
          </a:r>
        </a:p>
        <a:p>
          <a:r>
            <a:rPr lang="en-SG" b="1" i="0" dirty="0"/>
            <a:t>Land Rover Range Rover 3.0 Diesel LWB Vogue</a:t>
          </a:r>
          <a:endParaRPr lang="en-SG" b="1" dirty="0"/>
        </a:p>
      </dgm:t>
    </dgm:pt>
    <dgm:pt modelId="{241FE76F-27DE-4AEF-9286-632BAB4AC7C0}" type="parTrans" cxnId="{967D2F15-5831-4499-9173-B34ACF28EB96}">
      <dgm:prSet/>
      <dgm:spPr/>
      <dgm:t>
        <a:bodyPr/>
        <a:lstStyle/>
        <a:p>
          <a:endParaRPr lang="en-SG" b="1"/>
        </a:p>
      </dgm:t>
    </dgm:pt>
    <dgm:pt modelId="{303164AB-87DE-47F1-8707-85DFD5B6C6ED}" type="sibTrans" cxnId="{967D2F15-5831-4499-9173-B34ACF28EB96}">
      <dgm:prSet/>
      <dgm:spPr/>
      <dgm:t>
        <a:bodyPr/>
        <a:lstStyle/>
        <a:p>
          <a:endParaRPr lang="en-SG" b="1"/>
        </a:p>
      </dgm:t>
    </dgm:pt>
    <dgm:pt modelId="{E34F34B4-72F6-4AFA-B0F2-289919B6B77D}">
      <dgm:prSet phldrT="[Text]"/>
      <dgm:spPr/>
      <dgm:t>
        <a:bodyPr/>
        <a:lstStyle/>
        <a:p>
          <a:r>
            <a:rPr lang="en-SG" b="1" dirty="0"/>
            <a:t>120 Lakh</a:t>
          </a:r>
        </a:p>
        <a:p>
          <a:r>
            <a:rPr lang="en-SG" b="1" dirty="0"/>
            <a:t>Lamborghini Gallardo Coupe</a:t>
          </a:r>
          <a:br>
            <a:rPr lang="en-SG" b="1" dirty="0"/>
          </a:br>
          <a:endParaRPr lang="en-SG" b="1" dirty="0"/>
        </a:p>
      </dgm:t>
    </dgm:pt>
    <dgm:pt modelId="{70581E6A-5830-4518-B499-C681BE24A1EA}" type="parTrans" cxnId="{03DF3D73-A207-4E08-8FE0-A5E19F830135}">
      <dgm:prSet/>
      <dgm:spPr/>
      <dgm:t>
        <a:bodyPr/>
        <a:lstStyle/>
        <a:p>
          <a:endParaRPr lang="en-SG" b="1"/>
        </a:p>
      </dgm:t>
    </dgm:pt>
    <dgm:pt modelId="{18193EB9-87BD-4F90-B60D-9C018031A762}" type="sibTrans" cxnId="{03DF3D73-A207-4E08-8FE0-A5E19F830135}">
      <dgm:prSet/>
      <dgm:spPr/>
      <dgm:t>
        <a:bodyPr/>
        <a:lstStyle/>
        <a:p>
          <a:endParaRPr lang="en-SG" b="1"/>
        </a:p>
      </dgm:t>
    </dgm:pt>
    <dgm:pt modelId="{2F9B2FD9-0A2A-4F6B-91E9-E7BC2AC21616}">
      <dgm:prSet/>
      <dgm:spPr/>
      <dgm:t>
        <a:bodyPr/>
        <a:lstStyle/>
        <a:p>
          <a:r>
            <a:rPr lang="en-US" b="1" i="0">
              <a:solidFill>
                <a:srgbClr val="000000"/>
              </a:solidFill>
              <a:effectLst/>
              <a:latin typeface="Helvetica Neue"/>
            </a:rPr>
            <a:t>Replace the car seat with 2 seated</a:t>
          </a:r>
          <a:endParaRPr lang="en-US"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b="1"/>
        </a:p>
      </dgm:t>
    </dgm:pt>
    <dgm:pt modelId="{9A0C47DF-20E1-4FFF-9089-2988E01137A5}" type="sibTrans" cxnId="{3717F84E-7309-40E5-AEAC-020311E7EEE2}">
      <dgm:prSet/>
      <dgm:spPr/>
      <dgm:t>
        <a:bodyPr/>
        <a:lstStyle/>
        <a:p>
          <a:endParaRPr lang="en-SG" b="1"/>
        </a:p>
      </dgm:t>
    </dgm:pt>
    <dgm:pt modelId="{99601BAD-E5E4-4905-BBE2-DBBDFD72FB07}">
      <dgm:prSet/>
      <dgm:spPr/>
      <dgm:t>
        <a:bodyPr/>
        <a:lstStyle/>
        <a:p>
          <a:r>
            <a:rPr lang="en-US" b="1" i="0" dirty="0"/>
            <a:t>Let it be </a:t>
          </a:r>
        </a:p>
        <a:p>
          <a:r>
            <a:rPr lang="en-US" b="1" i="0" dirty="0"/>
            <a:t>Not surprise that we have significant outliers values.</a:t>
          </a:r>
          <a:endParaRPr lang="en-US" b="1" dirty="0"/>
        </a:p>
      </dgm:t>
    </dgm:pt>
    <dgm:pt modelId="{1C5A30EF-A1D0-4ECD-AEEC-D7B332B81514}" type="parTrans" cxnId="{D5A5FE62-4F98-49FD-AF31-8BBE0763A4C3}">
      <dgm:prSet/>
      <dgm:spPr/>
      <dgm:t>
        <a:bodyPr/>
        <a:lstStyle/>
        <a:p>
          <a:endParaRPr lang="en-SG" b="1"/>
        </a:p>
      </dgm:t>
    </dgm:pt>
    <dgm:pt modelId="{9734D259-A5DD-40F4-BF4C-5A73DC959733}" type="sibTrans" cxnId="{D5A5FE62-4F98-49FD-AF31-8BBE0763A4C3}">
      <dgm:prSet/>
      <dgm:spPr/>
      <dgm:t>
        <a:bodyPr/>
        <a:lstStyle/>
        <a:p>
          <a:endParaRPr lang="en-SG" b="1"/>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2"/>
      <dgm:spPr/>
    </dgm:pt>
    <dgm:pt modelId="{D26A8C10-3A73-4945-98C2-1407D46ACFE3}" type="pres">
      <dgm:prSet presAssocID="{B6EFE5A3-3766-4916-9E3A-E9D539CE73E5}" presName="rootConnector" presStyleLbl="node1" presStyleIdx="0" presStyleCnt="2"/>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6"/>
      <dgm:spPr/>
    </dgm:pt>
    <dgm:pt modelId="{46CBCBC0-8E68-476B-B956-B0BFE685AA69}" type="pres">
      <dgm:prSet presAssocID="{8515E56B-D715-40A2-B6D5-AD5DE77C6962}" presName="childText" presStyleLbl="bgAcc1" presStyleIdx="0" presStyleCnt="6" custLinFactNeighborX="-622" custLinFactNeighborY="-4910">
        <dgm:presLayoutVars>
          <dgm:bulletEnabled val="1"/>
        </dgm:presLayoutVars>
      </dgm:prSet>
      <dgm:spPr/>
    </dgm:pt>
    <dgm:pt modelId="{6ECB67B3-516A-4DA2-83DF-DA055BBEFDF3}" type="pres">
      <dgm:prSet presAssocID="{76A4F423-D782-49C0-B187-24181CD6CBF6}" presName="Name13" presStyleLbl="parChTrans1D2" presStyleIdx="1" presStyleCnt="6"/>
      <dgm:spPr/>
    </dgm:pt>
    <dgm:pt modelId="{194DE0B2-876B-4C98-B1CE-1EC1075C9E6B}" type="pres">
      <dgm:prSet presAssocID="{55D49F2A-D768-4F39-B1D1-FFF716773110}" presName="childText" presStyleLbl="bgAcc1" presStyleIdx="1" presStyleCnt="6" custLinFactNeighborY="-4003">
        <dgm:presLayoutVars>
          <dgm:bulletEnabled val="1"/>
        </dgm:presLayoutVars>
      </dgm:prSet>
      <dgm:spPr/>
    </dgm:pt>
    <dgm:pt modelId="{DDB3347A-C0CB-44A1-8BAC-D7BE7B0ED5C1}" type="pres">
      <dgm:prSet presAssocID="{12DA2B7D-5870-4AF3-AA6E-F1D53BE14392}" presName="Name13" presStyleLbl="parChTrans1D2" presStyleIdx="2" presStyleCnt="6"/>
      <dgm:spPr/>
    </dgm:pt>
    <dgm:pt modelId="{7C27A4BB-0321-4A54-BAE6-BAE80128BCE0}" type="pres">
      <dgm:prSet presAssocID="{2F9B2FD9-0A2A-4F6B-91E9-E7BC2AC21616}" presName="childText" presStyleLbl="bgAcc1" presStyleIdx="2" presStyleCnt="6">
        <dgm:presLayoutVars>
          <dgm:bulletEnabled val="1"/>
        </dgm:presLayoutVars>
      </dgm:prSet>
      <dgm:spPr/>
    </dgm:pt>
    <dgm:pt modelId="{F8CDC2C2-20A6-40CC-AE6E-620487967B74}" type="pres">
      <dgm:prSet presAssocID="{C257B525-F69C-4FA2-8BA5-3E6222081757}" presName="root" presStyleCnt="0"/>
      <dgm:spPr/>
    </dgm:pt>
    <dgm:pt modelId="{3C51C829-00F4-46D5-84EF-AC7A934B16CF}" type="pres">
      <dgm:prSet presAssocID="{C257B525-F69C-4FA2-8BA5-3E6222081757}" presName="rootComposite" presStyleCnt="0"/>
      <dgm:spPr/>
    </dgm:pt>
    <dgm:pt modelId="{5F4D3C5C-55CB-45A1-9F7D-540B1C5554AB}" type="pres">
      <dgm:prSet presAssocID="{C257B525-F69C-4FA2-8BA5-3E6222081757}" presName="rootText" presStyleLbl="node1" presStyleIdx="1" presStyleCnt="2"/>
      <dgm:spPr/>
    </dgm:pt>
    <dgm:pt modelId="{7689AD59-FA73-473B-B2F5-FEEAC2F2CE46}" type="pres">
      <dgm:prSet presAssocID="{C257B525-F69C-4FA2-8BA5-3E6222081757}" presName="rootConnector" presStyleLbl="node1" presStyleIdx="1" presStyleCnt="2"/>
      <dgm:spPr/>
    </dgm:pt>
    <dgm:pt modelId="{DBB5D7DB-1407-4A27-A3B2-6FDE9ABC2704}" type="pres">
      <dgm:prSet presAssocID="{C257B525-F69C-4FA2-8BA5-3E6222081757}" presName="childShape" presStyleCnt="0"/>
      <dgm:spPr/>
    </dgm:pt>
    <dgm:pt modelId="{B927A7B5-A79B-4FE7-8C87-463A4407029D}" type="pres">
      <dgm:prSet presAssocID="{241FE76F-27DE-4AEF-9286-632BAB4AC7C0}" presName="Name13" presStyleLbl="parChTrans1D2" presStyleIdx="3" presStyleCnt="6"/>
      <dgm:spPr/>
    </dgm:pt>
    <dgm:pt modelId="{4E29F616-F879-46E9-93FB-C63C767D5536}" type="pres">
      <dgm:prSet presAssocID="{9A849A69-31A7-4A00-ABAA-532CA2EAC290}" presName="childText" presStyleLbl="bgAcc1" presStyleIdx="3" presStyleCnt="6" custLinFactNeighborX="-524" custLinFactNeighborY="-945">
        <dgm:presLayoutVars>
          <dgm:bulletEnabled val="1"/>
        </dgm:presLayoutVars>
      </dgm:prSet>
      <dgm:spPr/>
    </dgm:pt>
    <dgm:pt modelId="{8FB6B2A5-919A-42C3-94DB-D289A03D6205}" type="pres">
      <dgm:prSet presAssocID="{70581E6A-5830-4518-B499-C681BE24A1EA}" presName="Name13" presStyleLbl="parChTrans1D2" presStyleIdx="4" presStyleCnt="6"/>
      <dgm:spPr/>
    </dgm:pt>
    <dgm:pt modelId="{706454E8-F57E-4CDA-A17F-3321102ED42A}" type="pres">
      <dgm:prSet presAssocID="{E34F34B4-72F6-4AFA-B0F2-289919B6B77D}" presName="childText" presStyleLbl="bgAcc1" presStyleIdx="4" presStyleCnt="6" custLinFactNeighborX="3077">
        <dgm:presLayoutVars>
          <dgm:bulletEnabled val="1"/>
        </dgm:presLayoutVars>
      </dgm:prSet>
      <dgm:spPr/>
    </dgm:pt>
    <dgm:pt modelId="{3365861B-E293-4E07-A8EC-DF531C79D931}" type="pres">
      <dgm:prSet presAssocID="{1C5A30EF-A1D0-4ECD-AEEC-D7B332B81514}" presName="Name13" presStyleLbl="parChTrans1D2" presStyleIdx="5" presStyleCnt="6"/>
      <dgm:spPr/>
    </dgm:pt>
    <dgm:pt modelId="{EF2CFDF6-9613-418A-B816-519DA21CFE88}" type="pres">
      <dgm:prSet presAssocID="{99601BAD-E5E4-4905-BBE2-DBBDFD72FB07}" presName="childText" presStyleLbl="bgAcc1" presStyleIdx="5" presStyleCnt="6">
        <dgm:presLayoutVars>
          <dgm:bulletEnabled val="1"/>
        </dgm:presLayoutVars>
      </dgm:prSet>
      <dgm:spPr/>
    </dgm:pt>
  </dgm:ptLst>
  <dgm:cxnLst>
    <dgm:cxn modelId="{950A960E-C5FA-49CC-8280-EA6BF98913ED}" srcId="{98ED7636-3F49-4D1F-B2EE-E056918D0F15}" destId="{C257B525-F69C-4FA2-8BA5-3E6222081757}" srcOrd="1" destOrd="0" parTransId="{386AAC86-70E1-4317-8EB2-C91859B9AE78}" sibTransId="{DD9D2F28-CD46-48D8-889F-EA3978E4CAA8}"/>
    <dgm:cxn modelId="{C284B710-2F12-462F-B50C-BA57F7B2BBCC}" type="presOf" srcId="{E34F34B4-72F6-4AFA-B0F2-289919B6B77D}" destId="{706454E8-F57E-4CDA-A17F-3321102ED42A}" srcOrd="0" destOrd="0" presId="urn:microsoft.com/office/officeart/2005/8/layout/hierarchy3"/>
    <dgm:cxn modelId="{967D2F15-5831-4499-9173-B34ACF28EB96}" srcId="{C257B525-F69C-4FA2-8BA5-3E6222081757}" destId="{9A849A69-31A7-4A00-ABAA-532CA2EAC290}" srcOrd="0" destOrd="0" parTransId="{241FE76F-27DE-4AEF-9286-632BAB4AC7C0}" sibTransId="{303164AB-87DE-47F1-8707-85DFD5B6C6ED}"/>
    <dgm:cxn modelId="{FAF4F915-5ECF-4268-B501-7EB12FE0701C}" type="presOf" srcId="{99601BAD-E5E4-4905-BBE2-DBBDFD72FB07}" destId="{EF2CFDF6-9613-418A-B816-519DA21CFE88}" srcOrd="0" destOrd="0" presId="urn:microsoft.com/office/officeart/2005/8/layout/hierarchy3"/>
    <dgm:cxn modelId="{06DD2B18-6A8E-422E-9686-981D57F46C97}" type="presOf" srcId="{1C5A30EF-A1D0-4ECD-AEEC-D7B332B81514}" destId="{3365861B-E293-4E07-A8EC-DF531C79D931}" srcOrd="0" destOrd="0" presId="urn:microsoft.com/office/officeart/2005/8/layout/hierarchy3"/>
    <dgm:cxn modelId="{5FD42A1E-0C34-4487-A356-CAC918CE15A8}" srcId="{B6EFE5A3-3766-4916-9E3A-E9D539CE73E5}" destId="{8515E56B-D715-40A2-B6D5-AD5DE77C6962}" srcOrd="0" destOrd="0" parTransId="{128C4A9A-3FF8-455B-829D-D2F804A40016}" sibTransId="{F61C07DF-6074-4F68-9615-7859D82E85E9}"/>
    <dgm:cxn modelId="{9715C321-75A3-4F55-9A9B-3F1B667ADB91}" type="presOf" srcId="{70581E6A-5830-4518-B499-C681BE24A1EA}" destId="{8FB6B2A5-919A-42C3-94DB-D289A03D6205}" srcOrd="0" destOrd="0" presId="urn:microsoft.com/office/officeart/2005/8/layout/hierarchy3"/>
    <dgm:cxn modelId="{60012E33-9A9D-45B8-8902-9655B2CB530C}" type="presOf" srcId="{C257B525-F69C-4FA2-8BA5-3E6222081757}" destId="{5F4D3C5C-55CB-45A1-9F7D-540B1C5554AB}" srcOrd="0" destOrd="0" presId="urn:microsoft.com/office/officeart/2005/8/layout/hierarchy3"/>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D5A5FE62-4F98-49FD-AF31-8BBE0763A4C3}" srcId="{C257B525-F69C-4FA2-8BA5-3E6222081757}" destId="{99601BAD-E5E4-4905-BBE2-DBBDFD72FB07}" srcOrd="2" destOrd="0" parTransId="{1C5A30EF-A1D0-4ECD-AEEC-D7B332B81514}" sibTransId="{9734D259-A5DD-40F4-BF4C-5A73DC959733}"/>
    <dgm:cxn modelId="{F8B06443-A4E8-438F-90A4-16E0588DA07E}" type="presOf" srcId="{241FE76F-27DE-4AEF-9286-632BAB4AC7C0}" destId="{B927A7B5-A79B-4FE7-8C87-463A4407029D}" srcOrd="0" destOrd="0" presId="urn:microsoft.com/office/officeart/2005/8/layout/hierarchy3"/>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D3844F51-5902-4CEB-888E-5ABEFC334023}" type="presOf" srcId="{C257B525-F69C-4FA2-8BA5-3E6222081757}" destId="{7689AD59-FA73-473B-B2F5-FEEAC2F2CE46}" srcOrd="1" destOrd="0" presId="urn:microsoft.com/office/officeart/2005/8/layout/hierarchy3"/>
    <dgm:cxn modelId="{914B6052-7082-43BA-B1D2-861FF56A2ADF}" type="presOf" srcId="{2F9B2FD9-0A2A-4F6B-91E9-E7BC2AC21616}" destId="{7C27A4BB-0321-4A54-BAE6-BAE80128BCE0}" srcOrd="0" destOrd="0" presId="urn:microsoft.com/office/officeart/2005/8/layout/hierarchy3"/>
    <dgm:cxn modelId="{A9A0B352-8538-40F2-A7B8-86AFD3D8BE03}" type="presOf" srcId="{9A849A69-31A7-4A00-ABAA-532CA2EAC290}" destId="{4E29F616-F879-46E9-93FB-C63C767D5536}" srcOrd="0" destOrd="0" presId="urn:microsoft.com/office/officeart/2005/8/layout/hierarchy3"/>
    <dgm:cxn modelId="{03DF3D73-A207-4E08-8FE0-A5E19F830135}" srcId="{C257B525-F69C-4FA2-8BA5-3E6222081757}" destId="{E34F34B4-72F6-4AFA-B0F2-289919B6B77D}" srcOrd="1" destOrd="0" parTransId="{70581E6A-5830-4518-B499-C681BE24A1EA}" sibTransId="{18193EB9-87BD-4F90-B60D-9C018031A762}"/>
    <dgm:cxn modelId="{350D5775-7585-40BF-A273-ABAED6CF3CC9}" type="presOf" srcId="{128C4A9A-3FF8-455B-829D-D2F804A40016}" destId="{2ECF73AF-2BBE-4549-AD4C-8336DAB32807}"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 modelId="{91B5DF11-F023-46EE-B944-280A04328D9E}" type="presParOf" srcId="{13BB010B-45C6-40BC-8DB1-546CFB397099}" destId="{F8CDC2C2-20A6-40CC-AE6E-620487967B74}" srcOrd="1" destOrd="0" presId="urn:microsoft.com/office/officeart/2005/8/layout/hierarchy3"/>
    <dgm:cxn modelId="{9A3DE3C0-5C99-4B3F-A60A-8226F9E8D1D2}" type="presParOf" srcId="{F8CDC2C2-20A6-40CC-AE6E-620487967B74}" destId="{3C51C829-00F4-46D5-84EF-AC7A934B16CF}" srcOrd="0" destOrd="0" presId="urn:microsoft.com/office/officeart/2005/8/layout/hierarchy3"/>
    <dgm:cxn modelId="{B4AFC771-C104-4CA4-87E6-2261714A9E9B}" type="presParOf" srcId="{3C51C829-00F4-46D5-84EF-AC7A934B16CF}" destId="{5F4D3C5C-55CB-45A1-9F7D-540B1C5554AB}" srcOrd="0" destOrd="0" presId="urn:microsoft.com/office/officeart/2005/8/layout/hierarchy3"/>
    <dgm:cxn modelId="{0F663D39-00AD-4463-8F7B-111CDEAF2C14}" type="presParOf" srcId="{3C51C829-00F4-46D5-84EF-AC7A934B16CF}" destId="{7689AD59-FA73-473B-B2F5-FEEAC2F2CE46}" srcOrd="1" destOrd="0" presId="urn:microsoft.com/office/officeart/2005/8/layout/hierarchy3"/>
    <dgm:cxn modelId="{F08EE643-90EF-4DDC-BDA2-F38E47C9D779}" type="presParOf" srcId="{F8CDC2C2-20A6-40CC-AE6E-620487967B74}" destId="{DBB5D7DB-1407-4A27-A3B2-6FDE9ABC2704}" srcOrd="1" destOrd="0" presId="urn:microsoft.com/office/officeart/2005/8/layout/hierarchy3"/>
    <dgm:cxn modelId="{A22AC14F-3B4B-4234-BC93-1474F5BF4970}" type="presParOf" srcId="{DBB5D7DB-1407-4A27-A3B2-6FDE9ABC2704}" destId="{B927A7B5-A79B-4FE7-8C87-463A4407029D}" srcOrd="0" destOrd="0" presId="urn:microsoft.com/office/officeart/2005/8/layout/hierarchy3"/>
    <dgm:cxn modelId="{249E29BE-F287-456C-A93B-A7CA95C6D98F}" type="presParOf" srcId="{DBB5D7DB-1407-4A27-A3B2-6FDE9ABC2704}" destId="{4E29F616-F879-46E9-93FB-C63C767D5536}" srcOrd="1" destOrd="0" presId="urn:microsoft.com/office/officeart/2005/8/layout/hierarchy3"/>
    <dgm:cxn modelId="{FFCD7D7D-921C-4EF9-89B5-E11CB5DFA21A}" type="presParOf" srcId="{DBB5D7DB-1407-4A27-A3B2-6FDE9ABC2704}" destId="{8FB6B2A5-919A-42C3-94DB-D289A03D6205}" srcOrd="2" destOrd="0" presId="urn:microsoft.com/office/officeart/2005/8/layout/hierarchy3"/>
    <dgm:cxn modelId="{1029EBB2-15AF-4280-9E06-7154C89E1B42}" type="presParOf" srcId="{DBB5D7DB-1407-4A27-A3B2-6FDE9ABC2704}" destId="{706454E8-F57E-4CDA-A17F-3321102ED42A}" srcOrd="3" destOrd="0" presId="urn:microsoft.com/office/officeart/2005/8/layout/hierarchy3"/>
    <dgm:cxn modelId="{44C74E5C-AB1E-4072-831D-4D6B23A798C4}" type="presParOf" srcId="{DBB5D7DB-1407-4A27-A3B2-6FDE9ABC2704}" destId="{3365861B-E293-4E07-A8EC-DF531C79D931}" srcOrd="4" destOrd="0" presId="urn:microsoft.com/office/officeart/2005/8/layout/hierarchy3"/>
    <dgm:cxn modelId="{A08628A1-B667-483F-A6F9-2C5D716E9E06}" type="presParOf" srcId="{DBB5D7DB-1407-4A27-A3B2-6FDE9ABC2704}" destId="{EF2CFDF6-9613-418A-B816-519DA21CFE88}"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8ED7636-3F49-4D1F-B2EE-E056918D0F15}" type="doc">
      <dgm:prSet loTypeId="urn:microsoft.com/office/officeart/2005/8/layout/hierarchy3" loCatId="list" qsTypeId="urn:microsoft.com/office/officeart/2005/8/quickstyle/3d2" qsCatId="3D" csTypeId="urn:microsoft.com/office/officeart/2005/8/colors/accent3_1" csCatId="accent3" phldr="1"/>
      <dgm:spPr/>
      <dgm:t>
        <a:bodyPr/>
        <a:lstStyle/>
        <a:p>
          <a:endParaRPr lang="en-SG"/>
        </a:p>
      </dgm:t>
    </dgm:pt>
    <dgm:pt modelId="{B6EFE5A3-3766-4916-9E3A-E9D539CE73E5}">
      <dgm:prSet phldrT="[Text]"/>
      <dgm:spPr/>
      <dgm:t>
        <a:bodyPr/>
        <a:lstStyle/>
        <a:p>
          <a:r>
            <a:rPr lang="en-SG" b="1" i="0" dirty="0"/>
            <a:t>Kilometres Driven</a:t>
          </a:r>
          <a:endParaRPr lang="en-SG" b="1" dirty="0"/>
        </a:p>
      </dgm:t>
    </dgm:pt>
    <dgm:pt modelId="{8F70FAE5-3B36-412B-9B67-6B22A47B28CF}" type="parTrans" cxnId="{F2842861-6E94-4096-B1C9-C44A52E15BB9}">
      <dgm:prSet/>
      <dgm:spPr/>
      <dgm:t>
        <a:bodyPr/>
        <a:lstStyle/>
        <a:p>
          <a:endParaRPr lang="en-SG" b="1"/>
        </a:p>
      </dgm:t>
    </dgm:pt>
    <dgm:pt modelId="{ECE5A5E0-3FB9-4DA0-A31E-2312F3E3A291}" type="sibTrans" cxnId="{F2842861-6E94-4096-B1C9-C44A52E15BB9}">
      <dgm:prSet/>
      <dgm:spPr/>
      <dgm:t>
        <a:bodyPr/>
        <a:lstStyle/>
        <a:p>
          <a:endParaRPr lang="en-SG" b="1"/>
        </a:p>
      </dgm:t>
    </dgm:pt>
    <dgm:pt modelId="{8515E56B-D715-40A2-B6D5-AD5DE77C6962}">
      <dgm:prSet phldrT="[Text]"/>
      <dgm:spPr/>
      <dgm:t>
        <a:bodyPr/>
        <a:lstStyle/>
        <a:p>
          <a:r>
            <a:rPr lang="en-US" b="1" i="0" dirty="0">
              <a:solidFill>
                <a:srgbClr val="000000"/>
              </a:solidFill>
              <a:effectLst/>
              <a:latin typeface="Helvetica Neue"/>
            </a:rPr>
            <a:t>Inspection of KM driven of </a:t>
          </a:r>
          <a:r>
            <a:rPr lang="en-SG" b="1" i="0" dirty="0">
              <a:solidFill>
                <a:srgbClr val="000000"/>
              </a:solidFill>
              <a:effectLst/>
              <a:latin typeface="Helvetica Neue"/>
            </a:rPr>
            <a:t>6,500,000 KM</a:t>
          </a:r>
        </a:p>
      </dgm:t>
    </dgm:pt>
    <dgm:pt modelId="{128C4A9A-3FF8-455B-829D-D2F804A40016}" type="parTrans" cxnId="{5FD42A1E-0C34-4487-A356-CAC918CE15A8}">
      <dgm:prSet/>
      <dgm:spPr/>
      <dgm:t>
        <a:bodyPr/>
        <a:lstStyle/>
        <a:p>
          <a:endParaRPr lang="en-SG" b="1"/>
        </a:p>
      </dgm:t>
    </dgm:pt>
    <dgm:pt modelId="{F61C07DF-6074-4F68-9615-7859D82E85E9}" type="sibTrans" cxnId="{5FD42A1E-0C34-4487-A356-CAC918CE15A8}">
      <dgm:prSet/>
      <dgm:spPr/>
      <dgm:t>
        <a:bodyPr/>
        <a:lstStyle/>
        <a:p>
          <a:endParaRPr lang="en-SG" b="1"/>
        </a:p>
      </dgm:t>
    </dgm:pt>
    <dgm:pt modelId="{55D49F2A-D768-4F39-B1D1-FFF716773110}">
      <dgm:prSet phldrT="[Text]"/>
      <dgm:spPr/>
      <dgm:t>
        <a:bodyPr/>
        <a:lstStyle/>
        <a:p>
          <a:pPr algn="l"/>
          <a:r>
            <a:rPr lang="en-US" b="1" dirty="0"/>
            <a:t>BMW X5 </a:t>
          </a:r>
          <a:r>
            <a:rPr lang="en-US" b="1" dirty="0" err="1"/>
            <a:t>xDrive</a:t>
          </a:r>
          <a:r>
            <a:rPr lang="en-US" b="1" dirty="0"/>
            <a:t> 30d M Sport	Chennai	2017	Diesel	Automatic	First</a:t>
          </a:r>
          <a:br>
            <a:rPr lang="en-US" b="1" dirty="0"/>
          </a:br>
          <a:endParaRPr lang="en-SG" b="1" dirty="0"/>
        </a:p>
      </dgm:t>
    </dgm:pt>
    <dgm:pt modelId="{76A4F423-D782-49C0-B187-24181CD6CBF6}" type="parTrans" cxnId="{91AA3C6F-D823-4F4A-BC9A-29F3C542C572}">
      <dgm:prSet/>
      <dgm:spPr/>
      <dgm:t>
        <a:bodyPr/>
        <a:lstStyle/>
        <a:p>
          <a:endParaRPr lang="en-SG" b="1"/>
        </a:p>
      </dgm:t>
    </dgm:pt>
    <dgm:pt modelId="{4F1794FF-DA96-410C-829D-0DA516E8486F}" type="sibTrans" cxnId="{91AA3C6F-D823-4F4A-BC9A-29F3C542C572}">
      <dgm:prSet/>
      <dgm:spPr/>
      <dgm:t>
        <a:bodyPr/>
        <a:lstStyle/>
        <a:p>
          <a:endParaRPr lang="en-SG" b="1"/>
        </a:p>
      </dgm:t>
    </dgm:pt>
    <dgm:pt modelId="{2F9B2FD9-0A2A-4F6B-91E9-E7BC2AC21616}">
      <dgm:prSet custT="1"/>
      <dgm:spPr/>
      <dgm:t>
        <a:bodyPr/>
        <a:lstStyle/>
        <a:p>
          <a:r>
            <a:rPr lang="en-SG" sz="1600" b="1" i="0" dirty="0"/>
            <a:t>Drop the outliers</a:t>
          </a:r>
          <a:endParaRPr lang="en-US" sz="1600" b="1" i="0" dirty="0">
            <a:solidFill>
              <a:srgbClr val="000000"/>
            </a:solidFill>
            <a:effectLst/>
            <a:latin typeface="Helvetica Neue"/>
          </a:endParaRPr>
        </a:p>
      </dgm:t>
    </dgm:pt>
    <dgm:pt modelId="{12DA2B7D-5870-4AF3-AA6E-F1D53BE14392}" type="parTrans" cxnId="{3717F84E-7309-40E5-AEAC-020311E7EEE2}">
      <dgm:prSet/>
      <dgm:spPr/>
      <dgm:t>
        <a:bodyPr/>
        <a:lstStyle/>
        <a:p>
          <a:endParaRPr lang="en-SG" b="1"/>
        </a:p>
      </dgm:t>
    </dgm:pt>
    <dgm:pt modelId="{9A0C47DF-20E1-4FFF-9089-2988E01137A5}" type="sibTrans" cxnId="{3717F84E-7309-40E5-AEAC-020311E7EEE2}">
      <dgm:prSet/>
      <dgm:spPr/>
      <dgm:t>
        <a:bodyPr/>
        <a:lstStyle/>
        <a:p>
          <a:endParaRPr lang="en-SG" b="1"/>
        </a:p>
      </dgm:t>
    </dgm:pt>
    <dgm:pt modelId="{13BB010B-45C6-40BC-8DB1-546CFB397099}" type="pres">
      <dgm:prSet presAssocID="{98ED7636-3F49-4D1F-B2EE-E056918D0F15}" presName="diagram" presStyleCnt="0">
        <dgm:presLayoutVars>
          <dgm:chPref val="1"/>
          <dgm:dir/>
          <dgm:animOne val="branch"/>
          <dgm:animLvl val="lvl"/>
          <dgm:resizeHandles/>
        </dgm:presLayoutVars>
      </dgm:prSet>
      <dgm:spPr/>
    </dgm:pt>
    <dgm:pt modelId="{393F95A2-5448-4640-B1F3-7FCCC1CFD438}" type="pres">
      <dgm:prSet presAssocID="{B6EFE5A3-3766-4916-9E3A-E9D539CE73E5}" presName="root" presStyleCnt="0"/>
      <dgm:spPr/>
    </dgm:pt>
    <dgm:pt modelId="{C914375C-35E7-4DC5-B99A-18F84BED8DDB}" type="pres">
      <dgm:prSet presAssocID="{B6EFE5A3-3766-4916-9E3A-E9D539CE73E5}" presName="rootComposite" presStyleCnt="0"/>
      <dgm:spPr/>
    </dgm:pt>
    <dgm:pt modelId="{E127938F-9E77-4E45-A8AA-D8D26CA0C4FF}" type="pres">
      <dgm:prSet presAssocID="{B6EFE5A3-3766-4916-9E3A-E9D539CE73E5}" presName="rootText" presStyleLbl="node1" presStyleIdx="0" presStyleCnt="1" custLinFactNeighborX="1926" custLinFactNeighborY="-281"/>
      <dgm:spPr/>
    </dgm:pt>
    <dgm:pt modelId="{D26A8C10-3A73-4945-98C2-1407D46ACFE3}" type="pres">
      <dgm:prSet presAssocID="{B6EFE5A3-3766-4916-9E3A-E9D539CE73E5}" presName="rootConnector" presStyleLbl="node1" presStyleIdx="0" presStyleCnt="1"/>
      <dgm:spPr/>
    </dgm:pt>
    <dgm:pt modelId="{719A0408-6525-465E-B835-6508C8C2EECE}" type="pres">
      <dgm:prSet presAssocID="{B6EFE5A3-3766-4916-9E3A-E9D539CE73E5}" presName="childShape" presStyleCnt="0"/>
      <dgm:spPr/>
    </dgm:pt>
    <dgm:pt modelId="{2ECF73AF-2BBE-4549-AD4C-8336DAB32807}" type="pres">
      <dgm:prSet presAssocID="{128C4A9A-3FF8-455B-829D-D2F804A40016}" presName="Name13" presStyleLbl="parChTrans1D2" presStyleIdx="0" presStyleCnt="3"/>
      <dgm:spPr/>
    </dgm:pt>
    <dgm:pt modelId="{46CBCBC0-8E68-476B-B956-B0BFE685AA69}" type="pres">
      <dgm:prSet presAssocID="{8515E56B-D715-40A2-B6D5-AD5DE77C6962}" presName="childText" presStyleLbl="bgAcc1" presStyleIdx="0" presStyleCnt="3">
        <dgm:presLayoutVars>
          <dgm:bulletEnabled val="1"/>
        </dgm:presLayoutVars>
      </dgm:prSet>
      <dgm:spPr/>
    </dgm:pt>
    <dgm:pt modelId="{6ECB67B3-516A-4DA2-83DF-DA055BBEFDF3}" type="pres">
      <dgm:prSet presAssocID="{76A4F423-D782-49C0-B187-24181CD6CBF6}" presName="Name13" presStyleLbl="parChTrans1D2" presStyleIdx="1" presStyleCnt="3"/>
      <dgm:spPr/>
    </dgm:pt>
    <dgm:pt modelId="{194DE0B2-876B-4C98-B1CE-1EC1075C9E6B}" type="pres">
      <dgm:prSet presAssocID="{55D49F2A-D768-4F39-B1D1-FFF716773110}" presName="childText" presStyleLbl="bgAcc1" presStyleIdx="1" presStyleCnt="3" custLinFactNeighborY="-4003">
        <dgm:presLayoutVars>
          <dgm:bulletEnabled val="1"/>
        </dgm:presLayoutVars>
      </dgm:prSet>
      <dgm:spPr/>
    </dgm:pt>
    <dgm:pt modelId="{DDB3347A-C0CB-44A1-8BAC-D7BE7B0ED5C1}" type="pres">
      <dgm:prSet presAssocID="{12DA2B7D-5870-4AF3-AA6E-F1D53BE14392}" presName="Name13" presStyleLbl="parChTrans1D2" presStyleIdx="2" presStyleCnt="3"/>
      <dgm:spPr/>
    </dgm:pt>
    <dgm:pt modelId="{7C27A4BB-0321-4A54-BAE6-BAE80128BCE0}" type="pres">
      <dgm:prSet presAssocID="{2F9B2FD9-0A2A-4F6B-91E9-E7BC2AC21616}" presName="childText" presStyleLbl="bgAcc1" presStyleIdx="2" presStyleCnt="3" custLinFactNeighborX="1614" custLinFactNeighborY="1160">
        <dgm:presLayoutVars>
          <dgm:bulletEnabled val="1"/>
        </dgm:presLayoutVars>
      </dgm:prSet>
      <dgm:spPr/>
    </dgm:pt>
  </dgm:ptLst>
  <dgm:cxnLst>
    <dgm:cxn modelId="{5FD42A1E-0C34-4487-A356-CAC918CE15A8}" srcId="{B6EFE5A3-3766-4916-9E3A-E9D539CE73E5}" destId="{8515E56B-D715-40A2-B6D5-AD5DE77C6962}" srcOrd="0" destOrd="0" parTransId="{128C4A9A-3FF8-455B-829D-D2F804A40016}" sibTransId="{F61C07DF-6074-4F68-9615-7859D82E85E9}"/>
    <dgm:cxn modelId="{F9D7DD3C-291B-44ED-BF1F-B74AA5FEF569}" type="presOf" srcId="{76A4F423-D782-49C0-B187-24181CD6CBF6}" destId="{6ECB67B3-516A-4DA2-83DF-DA055BBEFDF3}" srcOrd="0" destOrd="0" presId="urn:microsoft.com/office/officeart/2005/8/layout/hierarchy3"/>
    <dgm:cxn modelId="{78D4B95E-571B-487B-BF3F-DE0F5DD0D797}" type="presOf" srcId="{12DA2B7D-5870-4AF3-AA6E-F1D53BE14392}" destId="{DDB3347A-C0CB-44A1-8BAC-D7BE7B0ED5C1}" srcOrd="0" destOrd="0" presId="urn:microsoft.com/office/officeart/2005/8/layout/hierarchy3"/>
    <dgm:cxn modelId="{F2842861-6E94-4096-B1C9-C44A52E15BB9}" srcId="{98ED7636-3F49-4D1F-B2EE-E056918D0F15}" destId="{B6EFE5A3-3766-4916-9E3A-E9D539CE73E5}" srcOrd="0" destOrd="0" parTransId="{8F70FAE5-3B36-412B-9B67-6B22A47B28CF}" sibTransId="{ECE5A5E0-3FB9-4DA0-A31E-2312F3E3A291}"/>
    <dgm:cxn modelId="{835C9F6C-6D7A-4E03-9BAC-960E0F994595}" type="presOf" srcId="{B6EFE5A3-3766-4916-9E3A-E9D539CE73E5}" destId="{E127938F-9E77-4E45-A8AA-D8D26CA0C4FF}" srcOrd="0" destOrd="0" presId="urn:microsoft.com/office/officeart/2005/8/layout/hierarchy3"/>
    <dgm:cxn modelId="{EF4FBC6C-9B47-4DE5-A5D8-D991810701E8}" type="presOf" srcId="{55D49F2A-D768-4F39-B1D1-FFF716773110}" destId="{194DE0B2-876B-4C98-B1CE-1EC1075C9E6B}" srcOrd="0" destOrd="0" presId="urn:microsoft.com/office/officeart/2005/8/layout/hierarchy3"/>
    <dgm:cxn modelId="{3717F84E-7309-40E5-AEAC-020311E7EEE2}" srcId="{B6EFE5A3-3766-4916-9E3A-E9D539CE73E5}" destId="{2F9B2FD9-0A2A-4F6B-91E9-E7BC2AC21616}" srcOrd="2" destOrd="0" parTransId="{12DA2B7D-5870-4AF3-AA6E-F1D53BE14392}" sibTransId="{9A0C47DF-20E1-4FFF-9089-2988E01137A5}"/>
    <dgm:cxn modelId="{91AA3C6F-D823-4F4A-BC9A-29F3C542C572}" srcId="{B6EFE5A3-3766-4916-9E3A-E9D539CE73E5}" destId="{55D49F2A-D768-4F39-B1D1-FFF716773110}" srcOrd="1" destOrd="0" parTransId="{76A4F423-D782-49C0-B187-24181CD6CBF6}" sibTransId="{4F1794FF-DA96-410C-829D-0DA516E8486F}"/>
    <dgm:cxn modelId="{914B6052-7082-43BA-B1D2-861FF56A2ADF}" type="presOf" srcId="{2F9B2FD9-0A2A-4F6B-91E9-E7BC2AC21616}" destId="{7C27A4BB-0321-4A54-BAE6-BAE80128BCE0}" srcOrd="0" destOrd="0" presId="urn:microsoft.com/office/officeart/2005/8/layout/hierarchy3"/>
    <dgm:cxn modelId="{350D5775-7585-40BF-A273-ABAED6CF3CC9}" type="presOf" srcId="{128C4A9A-3FF8-455B-829D-D2F804A40016}" destId="{2ECF73AF-2BBE-4549-AD4C-8336DAB32807}" srcOrd="0" destOrd="0" presId="urn:microsoft.com/office/officeart/2005/8/layout/hierarchy3"/>
    <dgm:cxn modelId="{4936E098-44BF-4F6E-A13E-5D1F2B2E9118}" type="presOf" srcId="{8515E56B-D715-40A2-B6D5-AD5DE77C6962}" destId="{46CBCBC0-8E68-476B-B956-B0BFE685AA69}" srcOrd="0" destOrd="0" presId="urn:microsoft.com/office/officeart/2005/8/layout/hierarchy3"/>
    <dgm:cxn modelId="{36AB7DA5-74F9-4C9E-80D8-456140C8DC04}" type="presOf" srcId="{B6EFE5A3-3766-4916-9E3A-E9D539CE73E5}" destId="{D26A8C10-3A73-4945-98C2-1407D46ACFE3}" srcOrd="1" destOrd="0" presId="urn:microsoft.com/office/officeart/2005/8/layout/hierarchy3"/>
    <dgm:cxn modelId="{AA3925D1-4E89-4496-AA63-65903DA747DD}" type="presOf" srcId="{98ED7636-3F49-4D1F-B2EE-E056918D0F15}" destId="{13BB010B-45C6-40BC-8DB1-546CFB397099}" srcOrd="0" destOrd="0" presId="urn:microsoft.com/office/officeart/2005/8/layout/hierarchy3"/>
    <dgm:cxn modelId="{173D5CC7-EF2D-4FE3-BF73-D0D6BFDC546B}" type="presParOf" srcId="{13BB010B-45C6-40BC-8DB1-546CFB397099}" destId="{393F95A2-5448-4640-B1F3-7FCCC1CFD438}" srcOrd="0" destOrd="0" presId="urn:microsoft.com/office/officeart/2005/8/layout/hierarchy3"/>
    <dgm:cxn modelId="{25CD44B2-507A-4A74-97CD-3F2EC3CB1396}" type="presParOf" srcId="{393F95A2-5448-4640-B1F3-7FCCC1CFD438}" destId="{C914375C-35E7-4DC5-B99A-18F84BED8DDB}" srcOrd="0" destOrd="0" presId="urn:microsoft.com/office/officeart/2005/8/layout/hierarchy3"/>
    <dgm:cxn modelId="{3B6EC715-45F3-46B5-AE76-46770459A322}" type="presParOf" srcId="{C914375C-35E7-4DC5-B99A-18F84BED8DDB}" destId="{E127938F-9E77-4E45-A8AA-D8D26CA0C4FF}" srcOrd="0" destOrd="0" presId="urn:microsoft.com/office/officeart/2005/8/layout/hierarchy3"/>
    <dgm:cxn modelId="{36DFA8D5-1699-4B42-83A0-43766BB2B41E}" type="presParOf" srcId="{C914375C-35E7-4DC5-B99A-18F84BED8DDB}" destId="{D26A8C10-3A73-4945-98C2-1407D46ACFE3}" srcOrd="1" destOrd="0" presId="urn:microsoft.com/office/officeart/2005/8/layout/hierarchy3"/>
    <dgm:cxn modelId="{EA4EA7F8-9BD1-4A74-8C19-C09D45279B6A}" type="presParOf" srcId="{393F95A2-5448-4640-B1F3-7FCCC1CFD438}" destId="{719A0408-6525-465E-B835-6508C8C2EECE}" srcOrd="1" destOrd="0" presId="urn:microsoft.com/office/officeart/2005/8/layout/hierarchy3"/>
    <dgm:cxn modelId="{F7763383-AC77-4119-8AE1-F66A45443690}" type="presParOf" srcId="{719A0408-6525-465E-B835-6508C8C2EECE}" destId="{2ECF73AF-2BBE-4549-AD4C-8336DAB32807}" srcOrd="0" destOrd="0" presId="urn:microsoft.com/office/officeart/2005/8/layout/hierarchy3"/>
    <dgm:cxn modelId="{BC6E20B9-DCF7-4DC9-BE9D-2130E4EB0DA1}" type="presParOf" srcId="{719A0408-6525-465E-B835-6508C8C2EECE}" destId="{46CBCBC0-8E68-476B-B956-B0BFE685AA69}" srcOrd="1" destOrd="0" presId="urn:microsoft.com/office/officeart/2005/8/layout/hierarchy3"/>
    <dgm:cxn modelId="{0EC519A0-B892-4971-9A8B-C7811409A43D}" type="presParOf" srcId="{719A0408-6525-465E-B835-6508C8C2EECE}" destId="{6ECB67B3-516A-4DA2-83DF-DA055BBEFDF3}" srcOrd="2" destOrd="0" presId="urn:microsoft.com/office/officeart/2005/8/layout/hierarchy3"/>
    <dgm:cxn modelId="{C76E0E3E-48E1-4F95-92CD-EF380D75B8CA}" type="presParOf" srcId="{719A0408-6525-465E-B835-6508C8C2EECE}" destId="{194DE0B2-876B-4C98-B1CE-1EC1075C9E6B}" srcOrd="3" destOrd="0" presId="urn:microsoft.com/office/officeart/2005/8/layout/hierarchy3"/>
    <dgm:cxn modelId="{31E52023-14AB-44B4-A0EB-3DC96E7D0C7E}" type="presParOf" srcId="{719A0408-6525-465E-B835-6508C8C2EECE}" destId="{DDB3347A-C0CB-44A1-8BAC-D7BE7B0ED5C1}" srcOrd="4" destOrd="0" presId="urn:microsoft.com/office/officeart/2005/8/layout/hierarchy3"/>
    <dgm:cxn modelId="{97695A7F-4138-4744-A141-58D0EE7BADFD}" type="presParOf" srcId="{719A0408-6525-465E-B835-6508C8C2EECE}" destId="{7C27A4BB-0321-4A54-BAE6-BAE80128BCE0}" srcOrd="5" destOrd="0" presId="urn:microsoft.com/office/officeart/2005/8/layout/hierarchy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AAFEE-AC8A-4052-803A-5AC4048994A7}">
      <dsp:nvSpPr>
        <dsp:cNvPr id="0" name=""/>
        <dsp:cNvSpPr/>
      </dsp:nvSpPr>
      <dsp:spPr>
        <a:xfrm>
          <a:off x="145330" y="0"/>
          <a:ext cx="885769" cy="664327"/>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F09C2-0DDA-401E-97B6-DC2439663197}">
      <dsp:nvSpPr>
        <dsp:cNvPr id="0" name=""/>
        <dsp:cNvSpPr/>
      </dsp:nvSpPr>
      <dsp:spPr>
        <a:xfrm>
          <a:off x="1057673" y="0"/>
          <a:ext cx="1869299" cy="66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SG" sz="1700" b="1" kern="1200" dirty="0"/>
            <a:t>Efficiency in allocate resources</a:t>
          </a:r>
        </a:p>
      </dsp:txBody>
      <dsp:txXfrm>
        <a:off x="1057673" y="0"/>
        <a:ext cx="1869299" cy="664327"/>
      </dsp:txXfrm>
    </dsp:sp>
    <dsp:sp modelId="{BE95F40A-E142-4248-B20A-7190B6C9F50E}">
      <dsp:nvSpPr>
        <dsp:cNvPr id="0" name=""/>
        <dsp:cNvSpPr/>
      </dsp:nvSpPr>
      <dsp:spPr>
        <a:xfrm>
          <a:off x="325903" y="655055"/>
          <a:ext cx="885769" cy="664327"/>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CBE8F8-5BA0-4A95-B351-C0631422B439}">
      <dsp:nvSpPr>
        <dsp:cNvPr id="0" name=""/>
        <dsp:cNvSpPr/>
      </dsp:nvSpPr>
      <dsp:spPr>
        <a:xfrm>
          <a:off x="1323404" y="719687"/>
          <a:ext cx="1869299" cy="66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SG" sz="1700" b="1" kern="1200" dirty="0"/>
            <a:t>Save time and cost </a:t>
          </a:r>
        </a:p>
      </dsp:txBody>
      <dsp:txXfrm>
        <a:off x="1323404" y="719687"/>
        <a:ext cx="1869299" cy="66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C3CE-2CDA-4451-88CF-CA639793259A}">
      <dsp:nvSpPr>
        <dsp:cNvPr id="0" name=""/>
        <dsp:cNvSpPr/>
      </dsp:nvSpPr>
      <dsp:spPr>
        <a:xfrm>
          <a:off x="0" y="0"/>
          <a:ext cx="6837680" cy="17913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solidFill>
                <a:srgbClr val="000000"/>
              </a:solidFill>
              <a:effectLst/>
              <a:latin typeface="Helvetica Neue"/>
            </a:rPr>
            <a:t>The brand of the vehicle could have significant impact on the used car resale value, regardless of the quality or condition of the car.</a:t>
          </a:r>
        </a:p>
        <a:p>
          <a:pPr marL="0" lvl="0" indent="0" algn="l" defTabSz="844550">
            <a:lnSpc>
              <a:spcPct val="90000"/>
            </a:lnSpc>
            <a:spcBef>
              <a:spcPct val="0"/>
            </a:spcBef>
            <a:spcAft>
              <a:spcPct val="35000"/>
            </a:spcAft>
            <a:buNone/>
          </a:pPr>
          <a:r>
            <a:rPr lang="en-US" sz="1900" kern="1200" dirty="0">
              <a:solidFill>
                <a:schemeClr val="tx1">
                  <a:lumMod val="75000"/>
                  <a:lumOff val="25000"/>
                </a:schemeClr>
              </a:solidFill>
              <a:cs typeface="Segoe UI" panose="020B0502040204020203" pitchFamily="34" charset="0"/>
            </a:rPr>
            <a:t>. </a:t>
          </a:r>
          <a:endParaRPr lang="en-SG" sz="1900" kern="1200" dirty="0"/>
        </a:p>
      </dsp:txBody>
      <dsp:txXfrm>
        <a:off x="1546675" y="0"/>
        <a:ext cx="5291004" cy="1791395"/>
      </dsp:txXfrm>
    </dsp:sp>
    <dsp:sp modelId="{27F61EC4-3C6A-43C9-B9D6-2D4C72A1B991}">
      <dsp:nvSpPr>
        <dsp:cNvPr id="0" name=""/>
        <dsp:cNvSpPr/>
      </dsp:nvSpPr>
      <dsp:spPr>
        <a:xfrm>
          <a:off x="179139" y="135486"/>
          <a:ext cx="1367536" cy="154057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36A8E7-6367-427C-8BC9-EA273470BEE1}">
      <dsp:nvSpPr>
        <dsp:cNvPr id="0" name=""/>
        <dsp:cNvSpPr/>
      </dsp:nvSpPr>
      <dsp:spPr>
        <a:xfrm>
          <a:off x="0" y="1900008"/>
          <a:ext cx="6837680" cy="179139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solidFill>
                <a:srgbClr val="000000"/>
              </a:solidFill>
              <a:effectLst/>
              <a:latin typeface="Helvetica Neue"/>
            </a:rPr>
            <a:t>How many brand are there in the market ?</a:t>
          </a:r>
        </a:p>
        <a:p>
          <a:pPr marL="0" lvl="0" indent="0" algn="l" defTabSz="844550">
            <a:lnSpc>
              <a:spcPct val="90000"/>
            </a:lnSpc>
            <a:spcBef>
              <a:spcPct val="0"/>
            </a:spcBef>
            <a:spcAft>
              <a:spcPct val="35000"/>
            </a:spcAft>
            <a:buNone/>
          </a:pPr>
          <a:r>
            <a:rPr lang="en-US" sz="1900" b="1" i="0" kern="1200" dirty="0">
              <a:solidFill>
                <a:srgbClr val="000000"/>
              </a:solidFill>
              <a:effectLst/>
              <a:latin typeface="Helvetica Neue"/>
            </a:rPr>
            <a:t>There are 30 brand in the used cars data set.</a:t>
          </a:r>
          <a:endParaRPr lang="en-SG" sz="1900" kern="1200" dirty="0"/>
        </a:p>
      </dsp:txBody>
      <dsp:txXfrm>
        <a:off x="1546675" y="1900008"/>
        <a:ext cx="5291004" cy="1791395"/>
      </dsp:txXfrm>
    </dsp:sp>
    <dsp:sp modelId="{794F8D66-F271-4EA6-B89C-8B93F8DDEEAD}">
      <dsp:nvSpPr>
        <dsp:cNvPr id="0" name=""/>
        <dsp:cNvSpPr/>
      </dsp:nvSpPr>
      <dsp:spPr>
        <a:xfrm>
          <a:off x="179139" y="2149675"/>
          <a:ext cx="1367536" cy="143311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2EB301-4BE1-4659-9428-024ABC6229AD}">
      <dsp:nvSpPr>
        <dsp:cNvPr id="0" name=""/>
        <dsp:cNvSpPr/>
      </dsp:nvSpPr>
      <dsp:spPr>
        <a:xfrm>
          <a:off x="0" y="3865832"/>
          <a:ext cx="6837680" cy="179139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solidFill>
                <a:srgbClr val="000000"/>
              </a:solidFill>
              <a:effectLst/>
              <a:latin typeface="Helvetica Neue"/>
            </a:rPr>
            <a:t>Which brand are the most in the market?</a:t>
          </a:r>
          <a:endParaRPr lang="en-SG" sz="1900" kern="1200" dirty="0"/>
        </a:p>
        <a:p>
          <a:pPr marL="114300" lvl="1" indent="-114300" algn="l" defTabSz="666750">
            <a:lnSpc>
              <a:spcPct val="90000"/>
            </a:lnSpc>
            <a:spcBef>
              <a:spcPct val="0"/>
            </a:spcBef>
            <a:spcAft>
              <a:spcPct val="15000"/>
            </a:spcAft>
            <a:buClrTx/>
            <a:buSzTx/>
            <a:buFont typeface="Arial" panose="020B0604020202020204" pitchFamily="34" charset="0"/>
            <a:buChar char="•"/>
          </a:pPr>
          <a:r>
            <a:rPr kumimoji="0" lang="en-US" altLang="en-US" sz="1500" b="0" i="0" u="none" strike="noStrike" kern="1200" cap="none" normalizeH="0" baseline="0" dirty="0" err="1">
              <a:ln>
                <a:noFill/>
              </a:ln>
              <a:solidFill>
                <a:srgbClr val="000000"/>
              </a:solidFill>
              <a:effectLst/>
              <a:latin typeface="Arial Unicode MS"/>
              <a:ea typeface="Courier New" panose="02070309020205020404" pitchFamily="49" charset="0"/>
            </a:rPr>
            <a:t>maruti</a:t>
          </a:r>
          <a:r>
            <a:rPr kumimoji="0" lang="en-US" altLang="en-US" sz="1500" b="0" i="0" u="none" strike="noStrike" kern="1200" cap="none" normalizeH="0" baseline="0" dirty="0">
              <a:ln>
                <a:noFill/>
              </a:ln>
              <a:solidFill>
                <a:srgbClr val="000000"/>
              </a:solidFill>
              <a:effectLst/>
              <a:latin typeface="Arial Unicode MS"/>
              <a:ea typeface="Courier New" panose="02070309020205020404" pitchFamily="49" charset="0"/>
            </a:rPr>
            <a:t>              1211</a:t>
          </a:r>
          <a:endParaRPr lang="en-SG" sz="1500" kern="1200" dirty="0"/>
        </a:p>
        <a:p>
          <a:pPr marL="114300" lvl="1" indent="-114300" algn="l" defTabSz="666750">
            <a:lnSpc>
              <a:spcPct val="90000"/>
            </a:lnSpc>
            <a:spcBef>
              <a:spcPct val="0"/>
            </a:spcBef>
            <a:spcAft>
              <a:spcPct val="15000"/>
            </a:spcAft>
            <a:buChar char="•"/>
          </a:pPr>
          <a:r>
            <a:rPr kumimoji="0" lang="en-US" altLang="en-US" sz="1500" b="0" i="0" u="none" strike="noStrike" kern="1200" cap="none" normalizeH="0" baseline="0">
              <a:ln>
                <a:noFill/>
              </a:ln>
              <a:solidFill>
                <a:srgbClr val="000000"/>
              </a:solidFill>
              <a:effectLst/>
              <a:latin typeface="Arial Unicode MS"/>
              <a:ea typeface="Courier New" panose="02070309020205020404" pitchFamily="49" charset="0"/>
            </a:rPr>
            <a:t>Hyundai          1107 </a:t>
          </a:r>
          <a:endParaRPr kumimoji="0" lang="en-US" altLang="en-US" sz="1500" b="0" i="0" u="none" strike="noStrike" kern="1200" cap="none" normalizeH="0" baseline="0" dirty="0">
            <a:ln>
              <a:noFill/>
            </a:ln>
            <a:solidFill>
              <a:srgbClr val="000000"/>
            </a:solidFill>
            <a:effectLst/>
            <a:latin typeface="Arial Unicode MS"/>
            <a:ea typeface="Courier New" panose="02070309020205020404" pitchFamily="49" charset="0"/>
          </a:endParaRPr>
        </a:p>
        <a:p>
          <a:pPr marL="114300" lvl="1" indent="-114300" algn="l" defTabSz="666750">
            <a:lnSpc>
              <a:spcPct val="90000"/>
            </a:lnSpc>
            <a:spcBef>
              <a:spcPct val="0"/>
            </a:spcBef>
            <a:spcAft>
              <a:spcPct val="15000"/>
            </a:spcAft>
            <a:buChar char="•"/>
          </a:pPr>
          <a:r>
            <a:rPr kumimoji="0" lang="en-US" altLang="en-US" sz="1500" b="0" i="0" u="none" strike="noStrike" kern="1200" cap="none" normalizeH="0" baseline="0" dirty="0" err="1">
              <a:ln>
                <a:noFill/>
              </a:ln>
              <a:solidFill>
                <a:srgbClr val="000000"/>
              </a:solidFill>
              <a:effectLst/>
              <a:latin typeface="Arial Unicode MS"/>
              <a:ea typeface="Courier New" panose="02070309020205020404" pitchFamily="49" charset="0"/>
            </a:rPr>
            <a:t>honda</a:t>
          </a:r>
          <a:r>
            <a:rPr kumimoji="0" lang="en-US" altLang="en-US" sz="1500" b="0" i="0" u="none" strike="noStrike" kern="1200" cap="none" normalizeH="0" baseline="0" dirty="0">
              <a:ln>
                <a:noFill/>
              </a:ln>
              <a:solidFill>
                <a:srgbClr val="000000"/>
              </a:solidFill>
              <a:effectLst/>
              <a:latin typeface="Arial Unicode MS"/>
              <a:ea typeface="Courier New" panose="02070309020205020404" pitchFamily="49" charset="0"/>
            </a:rPr>
            <a:t>               608 </a:t>
          </a:r>
        </a:p>
        <a:p>
          <a:pPr marL="114300" lvl="1" indent="-114300" algn="l" defTabSz="666750">
            <a:lnSpc>
              <a:spcPct val="90000"/>
            </a:lnSpc>
            <a:spcBef>
              <a:spcPct val="0"/>
            </a:spcBef>
            <a:spcAft>
              <a:spcPct val="15000"/>
            </a:spcAft>
            <a:buChar char="•"/>
          </a:pPr>
          <a:r>
            <a:rPr kumimoji="0" lang="en-US" altLang="en-US" sz="1500" b="0" i="0" u="none" strike="noStrike" kern="1200" cap="none" normalizeH="0" baseline="0" dirty="0">
              <a:ln>
                <a:noFill/>
              </a:ln>
              <a:solidFill>
                <a:srgbClr val="000000"/>
              </a:solidFill>
              <a:effectLst/>
              <a:latin typeface="Arial Unicode MS"/>
              <a:ea typeface="Courier New" panose="02070309020205020404" pitchFamily="49" charset="0"/>
            </a:rPr>
            <a:t>Toyota               410 </a:t>
          </a:r>
        </a:p>
        <a:p>
          <a:pPr marL="114300" lvl="1" indent="-114300" algn="l" defTabSz="666750">
            <a:lnSpc>
              <a:spcPct val="90000"/>
            </a:lnSpc>
            <a:spcBef>
              <a:spcPct val="0"/>
            </a:spcBef>
            <a:spcAft>
              <a:spcPct val="15000"/>
            </a:spcAft>
            <a:buChar char="•"/>
          </a:pPr>
          <a:r>
            <a:rPr kumimoji="0" lang="en-US" altLang="en-US" sz="1500" b="0" i="0" u="none" strike="noStrike" kern="1200" cap="none" normalizeH="0" baseline="0" dirty="0" err="1">
              <a:ln>
                <a:noFill/>
              </a:ln>
              <a:solidFill>
                <a:srgbClr val="000000"/>
              </a:solidFill>
              <a:effectLst/>
              <a:latin typeface="Arial Unicode MS"/>
              <a:ea typeface="Courier New" panose="02070309020205020404" pitchFamily="49" charset="0"/>
            </a:rPr>
            <a:t>Mercedesbenz</a:t>
          </a:r>
          <a:r>
            <a:rPr kumimoji="0" lang="en-US" altLang="en-US" sz="1500" b="0" i="0" u="none" strike="noStrike" kern="1200" cap="none" normalizeH="0" baseline="0" dirty="0">
              <a:ln>
                <a:noFill/>
              </a:ln>
              <a:solidFill>
                <a:srgbClr val="000000"/>
              </a:solidFill>
              <a:effectLst/>
              <a:latin typeface="Arial Unicode MS"/>
              <a:ea typeface="Courier New" panose="02070309020205020404" pitchFamily="49" charset="0"/>
            </a:rPr>
            <a:t>  318</a:t>
          </a:r>
          <a:r>
            <a:rPr kumimoji="0" lang="en-US" altLang="en-US" sz="1500" b="0" i="0" u="none" strike="noStrike" kern="1200" cap="none" normalizeH="0" baseline="0" dirty="0">
              <a:ln>
                <a:noFill/>
              </a:ln>
              <a:solidFill>
                <a:schemeClr val="tx1"/>
              </a:solidFill>
              <a:effectLst/>
            </a:rPr>
            <a:t> </a:t>
          </a:r>
          <a:endParaRPr kumimoji="0" lang="en-US" altLang="en-US" sz="1500" b="0" i="0" u="none" strike="noStrike" kern="1200" cap="none" normalizeH="0" baseline="0" dirty="0">
            <a:ln>
              <a:noFill/>
            </a:ln>
            <a:solidFill>
              <a:schemeClr val="tx1"/>
            </a:solidFill>
            <a:effectLst/>
            <a:latin typeface="Arial" panose="020B0604020202020204" pitchFamily="34" charset="0"/>
          </a:endParaRPr>
        </a:p>
      </dsp:txBody>
      <dsp:txXfrm>
        <a:off x="1546675" y="3865832"/>
        <a:ext cx="5291004" cy="1791395"/>
      </dsp:txXfrm>
    </dsp:sp>
    <dsp:sp modelId="{B6838285-E548-4C0A-848E-E07FFAFC4CAE}">
      <dsp:nvSpPr>
        <dsp:cNvPr id="0" name=""/>
        <dsp:cNvSpPr/>
      </dsp:nvSpPr>
      <dsp:spPr>
        <a:xfrm>
          <a:off x="179139" y="4120210"/>
          <a:ext cx="1367536" cy="143311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EBAAC-42DF-42F3-BC8D-00ACF02FF051}">
      <dsp:nvSpPr>
        <dsp:cNvPr id="0" name=""/>
        <dsp:cNvSpPr/>
      </dsp:nvSpPr>
      <dsp:spPr>
        <a:xfrm>
          <a:off x="2357561" y="2447382"/>
          <a:ext cx="2881464" cy="2881464"/>
        </a:xfrm>
        <a:prstGeom prst="gear9">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SG" sz="1600" b="1" i="0" kern="1200" dirty="0">
              <a:solidFill>
                <a:schemeClr val="tx1"/>
              </a:solidFill>
            </a:rPr>
            <a:t>Maintenance</a:t>
          </a:r>
        </a:p>
        <a:p>
          <a:pPr marL="0" lvl="0" indent="0" algn="ctr" defTabSz="711200">
            <a:lnSpc>
              <a:spcPct val="90000"/>
            </a:lnSpc>
            <a:spcBef>
              <a:spcPct val="0"/>
            </a:spcBef>
            <a:spcAft>
              <a:spcPct val="35000"/>
            </a:spcAft>
            <a:buNone/>
          </a:pPr>
          <a:r>
            <a:rPr lang="en-SG" sz="1600" b="0" i="0" kern="1200" dirty="0"/>
            <a:t>gasoline engine</a:t>
          </a:r>
        </a:p>
        <a:p>
          <a:pPr marL="0" lvl="0" indent="0" algn="ctr" defTabSz="711200">
            <a:lnSpc>
              <a:spcPct val="90000"/>
            </a:lnSpc>
            <a:spcBef>
              <a:spcPct val="0"/>
            </a:spcBef>
            <a:spcAft>
              <a:spcPct val="35000"/>
            </a:spcAft>
            <a:buNone/>
          </a:pPr>
          <a:r>
            <a:rPr lang="en-SG" sz="1600" b="0" i="0" kern="1200" dirty="0"/>
            <a:t>200,000 miles</a:t>
          </a:r>
        </a:p>
        <a:p>
          <a:pPr marL="0" lvl="0" indent="0" algn="ctr" defTabSz="711200">
            <a:lnSpc>
              <a:spcPct val="90000"/>
            </a:lnSpc>
            <a:spcBef>
              <a:spcPct val="0"/>
            </a:spcBef>
            <a:spcAft>
              <a:spcPct val="35000"/>
            </a:spcAft>
            <a:buNone/>
          </a:pPr>
          <a:r>
            <a:rPr lang="en-SG" sz="1600" b="0" i="0" kern="1200" dirty="0"/>
            <a:t>diesel engines</a:t>
          </a:r>
        </a:p>
        <a:p>
          <a:pPr marL="0" lvl="0" indent="0" algn="ctr" defTabSz="711200">
            <a:lnSpc>
              <a:spcPct val="90000"/>
            </a:lnSpc>
            <a:spcBef>
              <a:spcPct val="0"/>
            </a:spcBef>
            <a:spcAft>
              <a:spcPct val="35000"/>
            </a:spcAft>
            <a:buNone/>
          </a:pPr>
          <a:r>
            <a:rPr lang="en-SG" sz="1600" b="0" i="0" kern="1200" dirty="0"/>
            <a:t>1,000,000-1,500,000 miles</a:t>
          </a:r>
          <a:endParaRPr lang="en-SG" sz="1600" kern="1200" dirty="0"/>
        </a:p>
      </dsp:txBody>
      <dsp:txXfrm>
        <a:off x="2936863" y="3122351"/>
        <a:ext cx="1722860" cy="1481132"/>
      </dsp:txXfrm>
    </dsp:sp>
    <dsp:sp modelId="{7B8BD789-2513-466B-857D-7EEA788BDDE6}">
      <dsp:nvSpPr>
        <dsp:cNvPr id="0" name=""/>
        <dsp:cNvSpPr/>
      </dsp:nvSpPr>
      <dsp:spPr>
        <a:xfrm>
          <a:off x="711899" y="1781418"/>
          <a:ext cx="2095610" cy="2095610"/>
        </a:xfrm>
        <a:prstGeom prst="gear6">
          <a:avLst/>
        </a:prstGeom>
        <a:solidFill>
          <a:schemeClr val="accent3">
            <a:hueOff val="-4595081"/>
            <a:satOff val="3470"/>
            <a:lumOff val="65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Driving </a:t>
          </a:r>
          <a:r>
            <a:rPr lang="en-SG" sz="1600" b="1" i="0" kern="1200" dirty="0">
              <a:solidFill>
                <a:schemeClr val="tx1"/>
              </a:solidFill>
            </a:rPr>
            <a:t>experience</a:t>
          </a:r>
        </a:p>
        <a:p>
          <a:pPr marL="0" lvl="0" indent="0" algn="ctr" defTabSz="800100">
            <a:lnSpc>
              <a:spcPct val="90000"/>
            </a:lnSpc>
            <a:spcBef>
              <a:spcPct val="0"/>
            </a:spcBef>
            <a:spcAft>
              <a:spcPct val="35000"/>
            </a:spcAft>
            <a:buNone/>
          </a:pPr>
          <a:r>
            <a:rPr lang="en-SG" sz="1800" b="0" i="0" kern="1200" dirty="0"/>
            <a:t>less noisy.</a:t>
          </a:r>
          <a:endParaRPr lang="en-SG" sz="1800" kern="1200" dirty="0"/>
        </a:p>
      </dsp:txBody>
      <dsp:txXfrm>
        <a:off x="1239475" y="2312183"/>
        <a:ext cx="1040458" cy="1034080"/>
      </dsp:txXfrm>
    </dsp:sp>
    <dsp:sp modelId="{67480779-7DF7-4DEB-AD18-5096A2DC56BB}">
      <dsp:nvSpPr>
        <dsp:cNvPr id="0" name=""/>
        <dsp:cNvSpPr/>
      </dsp:nvSpPr>
      <dsp:spPr>
        <a:xfrm rot="20700000">
          <a:off x="1854829" y="320551"/>
          <a:ext cx="2053270" cy="2053270"/>
        </a:xfrm>
        <a:prstGeom prst="gear6">
          <a:avLst/>
        </a:prstGeom>
        <a:solidFill>
          <a:schemeClr val="accent3">
            <a:hueOff val="-9190162"/>
            <a:satOff val="6940"/>
            <a:lumOff val="131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i="0" kern="1200" dirty="0">
              <a:solidFill>
                <a:schemeClr val="tx1"/>
              </a:solidFill>
            </a:rPr>
            <a:t>Benefits of Diesel engines </a:t>
          </a:r>
        </a:p>
        <a:p>
          <a:pPr marL="0" lvl="0" indent="0" algn="ctr" defTabSz="622300">
            <a:lnSpc>
              <a:spcPct val="90000"/>
            </a:lnSpc>
            <a:spcBef>
              <a:spcPct val="0"/>
            </a:spcBef>
            <a:spcAft>
              <a:spcPct val="35000"/>
            </a:spcAft>
            <a:buNone/>
          </a:pPr>
          <a:r>
            <a:rPr lang="en-SG" sz="1400" b="0" i="0" kern="1200" dirty="0"/>
            <a:t>Cheaper</a:t>
          </a:r>
        </a:p>
        <a:p>
          <a:pPr marL="0" lvl="0" indent="0" algn="ctr" defTabSz="622300">
            <a:lnSpc>
              <a:spcPct val="90000"/>
            </a:lnSpc>
            <a:spcBef>
              <a:spcPct val="0"/>
            </a:spcBef>
            <a:spcAft>
              <a:spcPct val="35000"/>
            </a:spcAft>
            <a:buNone/>
          </a:pPr>
          <a:r>
            <a:rPr lang="en-SG" sz="1400" b="0" i="0" kern="1200" dirty="0"/>
            <a:t>Efficient</a:t>
          </a:r>
        </a:p>
        <a:p>
          <a:pPr marL="0" lvl="0" indent="0" algn="ctr" defTabSz="622300">
            <a:lnSpc>
              <a:spcPct val="90000"/>
            </a:lnSpc>
            <a:spcBef>
              <a:spcPct val="0"/>
            </a:spcBef>
            <a:spcAft>
              <a:spcPct val="35000"/>
            </a:spcAft>
            <a:buNone/>
          </a:pPr>
          <a:r>
            <a:rPr lang="en-SG" sz="1400" b="0" i="0" kern="1200" dirty="0"/>
            <a:t>power</a:t>
          </a:r>
          <a:endParaRPr lang="en-SG" sz="1100" kern="1200" dirty="0"/>
        </a:p>
      </dsp:txBody>
      <dsp:txXfrm rot="-20700000">
        <a:off x="2305171" y="770893"/>
        <a:ext cx="1152585" cy="1152585"/>
      </dsp:txXfrm>
    </dsp:sp>
    <dsp:sp modelId="{B47E0A10-F36A-41E6-B575-27054EBDC685}">
      <dsp:nvSpPr>
        <dsp:cNvPr id="0" name=""/>
        <dsp:cNvSpPr/>
      </dsp:nvSpPr>
      <dsp:spPr>
        <a:xfrm>
          <a:off x="2147635" y="2005923"/>
          <a:ext cx="3688274" cy="3688274"/>
        </a:xfrm>
        <a:prstGeom prst="circularArrow">
          <a:avLst>
            <a:gd name="adj1" fmla="val 4687"/>
            <a:gd name="adj2" fmla="val 299029"/>
            <a:gd name="adj3" fmla="val 2536516"/>
            <a:gd name="adj4" fmla="val 15818113"/>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85C249-CE80-492B-8517-CE617A94C3BD}">
      <dsp:nvSpPr>
        <dsp:cNvPr id="0" name=""/>
        <dsp:cNvSpPr/>
      </dsp:nvSpPr>
      <dsp:spPr>
        <a:xfrm>
          <a:off x="309944" y="1298146"/>
          <a:ext cx="2679761" cy="2679761"/>
        </a:xfrm>
        <a:prstGeom prst="leftCircularArrow">
          <a:avLst>
            <a:gd name="adj1" fmla="val 6452"/>
            <a:gd name="adj2" fmla="val 429999"/>
            <a:gd name="adj3" fmla="val 10489124"/>
            <a:gd name="adj4" fmla="val 14837806"/>
            <a:gd name="adj5" fmla="val 7527"/>
          </a:avLst>
        </a:prstGeom>
        <a:solidFill>
          <a:schemeClr val="accent3">
            <a:hueOff val="-4595081"/>
            <a:satOff val="3470"/>
            <a:lumOff val="656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811FF3-BA2B-4E56-84C8-55AB0E4BC7E2}">
      <dsp:nvSpPr>
        <dsp:cNvPr id="0" name=""/>
        <dsp:cNvSpPr/>
      </dsp:nvSpPr>
      <dsp:spPr>
        <a:xfrm>
          <a:off x="1379886" y="-133675"/>
          <a:ext cx="2889322" cy="2889322"/>
        </a:xfrm>
        <a:prstGeom prst="circularArrow">
          <a:avLst>
            <a:gd name="adj1" fmla="val 5984"/>
            <a:gd name="adj2" fmla="val 394124"/>
            <a:gd name="adj3" fmla="val 13313824"/>
            <a:gd name="adj4" fmla="val 10508221"/>
            <a:gd name="adj5" fmla="val 6981"/>
          </a:avLst>
        </a:prstGeom>
        <a:solidFill>
          <a:schemeClr val="accent3">
            <a:hueOff val="-9190162"/>
            <a:satOff val="6940"/>
            <a:lumOff val="13135"/>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2172E-070E-4F9B-9624-06E61649FDE5}">
      <dsp:nvSpPr>
        <dsp:cNvPr id="0" name=""/>
        <dsp:cNvSpPr/>
      </dsp:nvSpPr>
      <dsp:spPr>
        <a:xfrm>
          <a:off x="581916" y="697913"/>
          <a:ext cx="5668766" cy="495952"/>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2D0EF-06EF-48FB-AD9F-0BCFB93E099B}">
      <dsp:nvSpPr>
        <dsp:cNvPr id="0" name=""/>
        <dsp:cNvSpPr/>
      </dsp:nvSpPr>
      <dsp:spPr>
        <a:xfrm>
          <a:off x="819912" y="92634"/>
          <a:ext cx="2049780" cy="741072"/>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5315DB-14CD-4916-BD72-50A1A8960A45}">
      <dsp:nvSpPr>
        <dsp:cNvPr id="0" name=""/>
        <dsp:cNvSpPr/>
      </dsp:nvSpPr>
      <dsp:spPr>
        <a:xfrm>
          <a:off x="3621278" y="0"/>
          <a:ext cx="2186432" cy="77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SG" sz="2000" b="1" kern="1200" dirty="0"/>
            <a:t>Kilometres Driven</a:t>
          </a:r>
        </a:p>
        <a:p>
          <a:pPr marL="0" lvl="0" indent="0" algn="ctr" defTabSz="889000">
            <a:lnSpc>
              <a:spcPct val="90000"/>
            </a:lnSpc>
            <a:spcBef>
              <a:spcPct val="0"/>
            </a:spcBef>
            <a:spcAft>
              <a:spcPct val="35000"/>
            </a:spcAft>
            <a:buNone/>
          </a:pPr>
          <a:r>
            <a:rPr lang="en-SG" sz="2000" b="1" kern="1200" dirty="0"/>
            <a:t>Mileage</a:t>
          </a:r>
        </a:p>
      </dsp:txBody>
      <dsp:txXfrm>
        <a:off x="3621278" y="0"/>
        <a:ext cx="2186432" cy="778126"/>
      </dsp:txXfrm>
    </dsp:sp>
    <dsp:sp modelId="{CF442F99-4641-40AD-8634-B38D2F9FEB7B}">
      <dsp:nvSpPr>
        <dsp:cNvPr id="0" name=""/>
        <dsp:cNvSpPr/>
      </dsp:nvSpPr>
      <dsp:spPr>
        <a:xfrm>
          <a:off x="3962907" y="1018974"/>
          <a:ext cx="2049780" cy="741072"/>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18AF29-1478-4A14-83CE-C80B0301EE11}">
      <dsp:nvSpPr>
        <dsp:cNvPr id="0" name=""/>
        <dsp:cNvSpPr/>
      </dsp:nvSpPr>
      <dsp:spPr>
        <a:xfrm>
          <a:off x="1024890" y="1074554"/>
          <a:ext cx="2186432" cy="778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SG" sz="1600" b="1" kern="1200" dirty="0"/>
            <a:t>Engine</a:t>
          </a:r>
        </a:p>
        <a:p>
          <a:pPr marL="0" lvl="0" indent="0" algn="ctr" defTabSz="711200">
            <a:lnSpc>
              <a:spcPct val="90000"/>
            </a:lnSpc>
            <a:spcBef>
              <a:spcPct val="0"/>
            </a:spcBef>
            <a:spcAft>
              <a:spcPct val="35000"/>
            </a:spcAft>
            <a:buNone/>
          </a:pPr>
          <a:r>
            <a:rPr lang="en-SG" sz="1600" b="1" kern="1200" dirty="0"/>
            <a:t>Power</a:t>
          </a:r>
        </a:p>
        <a:p>
          <a:pPr marL="0" lvl="0" indent="0" algn="ctr" defTabSz="711200">
            <a:lnSpc>
              <a:spcPct val="90000"/>
            </a:lnSpc>
            <a:spcBef>
              <a:spcPct val="0"/>
            </a:spcBef>
            <a:spcAft>
              <a:spcPct val="35000"/>
            </a:spcAft>
            <a:buNone/>
          </a:pPr>
          <a:r>
            <a:rPr lang="en-SG" sz="1600" b="1" kern="1200" dirty="0"/>
            <a:t>Year</a:t>
          </a:r>
          <a:endParaRPr lang="en-SG" sz="1100" b="1" kern="1200" dirty="0"/>
        </a:p>
      </dsp:txBody>
      <dsp:txXfrm>
        <a:off x="1024890" y="1074554"/>
        <a:ext cx="2186432" cy="778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BC886-D783-4249-8AB8-A514E7E0D709}">
      <dsp:nvSpPr>
        <dsp:cNvPr id="0" name=""/>
        <dsp:cNvSpPr/>
      </dsp:nvSpPr>
      <dsp:spPr>
        <a:xfrm>
          <a:off x="5310328" y="0"/>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i="0" kern="1200" dirty="0"/>
            <a:t>Data Understanding </a:t>
          </a:r>
          <a:endParaRPr lang="en-SG" sz="1300" kern="1200" dirty="0"/>
        </a:p>
      </dsp:txBody>
      <dsp:txXfrm>
        <a:off x="5533072" y="222744"/>
        <a:ext cx="1075500" cy="1075500"/>
      </dsp:txXfrm>
    </dsp:sp>
    <dsp:sp modelId="{FDC3EFCB-2C00-422F-B5C7-EF38587C4423}">
      <dsp:nvSpPr>
        <dsp:cNvPr id="0" name=""/>
        <dsp:cNvSpPr/>
      </dsp:nvSpPr>
      <dsp:spPr>
        <a:xfrm rot="1875323">
          <a:off x="6854732" y="1123450"/>
          <a:ext cx="473963"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6865050" y="1189229"/>
        <a:ext cx="331774" cy="307999"/>
      </dsp:txXfrm>
    </dsp:sp>
    <dsp:sp modelId="{3ABAE07A-6931-4937-A137-A5761D91F5B8}">
      <dsp:nvSpPr>
        <dsp:cNvPr id="0" name=""/>
        <dsp:cNvSpPr/>
      </dsp:nvSpPr>
      <dsp:spPr>
        <a:xfrm>
          <a:off x="7375045" y="1253166"/>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Data Cleaning</a:t>
          </a:r>
        </a:p>
      </dsp:txBody>
      <dsp:txXfrm>
        <a:off x="7597789" y="1475910"/>
        <a:ext cx="1075500" cy="1075500"/>
      </dsp:txXfrm>
    </dsp:sp>
    <dsp:sp modelId="{5FCB76B7-F0A4-4A15-83B4-2A8036859F16}">
      <dsp:nvSpPr>
        <dsp:cNvPr id="0" name=""/>
        <dsp:cNvSpPr/>
      </dsp:nvSpPr>
      <dsp:spPr>
        <a:xfrm rot="5826129">
          <a:off x="7872435" y="2762060"/>
          <a:ext cx="275756"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7918913" y="2823681"/>
        <a:ext cx="193029" cy="307999"/>
      </dsp:txXfrm>
    </dsp:sp>
    <dsp:sp modelId="{3E155A83-39E6-4A63-88F3-2F50017A673D}">
      <dsp:nvSpPr>
        <dsp:cNvPr id="0" name=""/>
        <dsp:cNvSpPr/>
      </dsp:nvSpPr>
      <dsp:spPr>
        <a:xfrm>
          <a:off x="7122663" y="3278789"/>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kern="1200" dirty="0"/>
            <a:t>EDA</a:t>
          </a:r>
        </a:p>
      </dsp:txBody>
      <dsp:txXfrm>
        <a:off x="7345407" y="3501533"/>
        <a:ext cx="1075500" cy="1075500"/>
      </dsp:txXfrm>
    </dsp:sp>
    <dsp:sp modelId="{20657F1A-4EB8-44F9-AB41-AD97C7F67F1B}">
      <dsp:nvSpPr>
        <dsp:cNvPr id="0" name=""/>
        <dsp:cNvSpPr/>
      </dsp:nvSpPr>
      <dsp:spPr>
        <a:xfrm rot="8974022">
          <a:off x="6796877" y="4322658"/>
          <a:ext cx="334026"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6890182" y="4399946"/>
        <a:ext cx="233818" cy="307999"/>
      </dsp:txXfrm>
    </dsp:sp>
    <dsp:sp modelId="{37C51903-EB75-44B4-91F2-B6A450829678}">
      <dsp:nvSpPr>
        <dsp:cNvPr id="0" name=""/>
        <dsp:cNvSpPr/>
      </dsp:nvSpPr>
      <dsp:spPr>
        <a:xfrm>
          <a:off x="5267827" y="4368450"/>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Data Visualization</a:t>
          </a:r>
        </a:p>
      </dsp:txBody>
      <dsp:txXfrm>
        <a:off x="5490571" y="4591194"/>
        <a:ext cx="1075500" cy="1075500"/>
      </dsp:txXfrm>
    </dsp:sp>
    <dsp:sp modelId="{8D70D7A2-F63A-475A-BCD6-7630591EF46E}">
      <dsp:nvSpPr>
        <dsp:cNvPr id="0" name=""/>
        <dsp:cNvSpPr/>
      </dsp:nvSpPr>
      <dsp:spPr>
        <a:xfrm rot="12652794">
          <a:off x="4993959" y="4342502"/>
          <a:ext cx="296934"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5076725" y="4468029"/>
        <a:ext cx="207854" cy="307999"/>
      </dsp:txXfrm>
    </dsp:sp>
    <dsp:sp modelId="{24CCD377-B1F8-471B-B98D-847CA26947D7}">
      <dsp:nvSpPr>
        <dsp:cNvPr id="0" name=""/>
        <dsp:cNvSpPr/>
      </dsp:nvSpPr>
      <dsp:spPr>
        <a:xfrm>
          <a:off x="3481611" y="3300273"/>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Machine </a:t>
          </a:r>
          <a:r>
            <a:rPr lang="en-SG" sz="1300" b="1" kern="1200" dirty="0" err="1"/>
            <a:t>Learaning</a:t>
          </a:r>
          <a:endParaRPr lang="en-SG" sz="1300" b="1" kern="1200" dirty="0"/>
        </a:p>
      </dsp:txBody>
      <dsp:txXfrm>
        <a:off x="3704355" y="3523017"/>
        <a:ext cx="1075500" cy="1075500"/>
      </dsp:txXfrm>
    </dsp:sp>
    <dsp:sp modelId="{D7F27713-64AB-4037-881F-457B9731B494}">
      <dsp:nvSpPr>
        <dsp:cNvPr id="0" name=""/>
        <dsp:cNvSpPr/>
      </dsp:nvSpPr>
      <dsp:spPr>
        <a:xfrm rot="15941932">
          <a:off x="3991807" y="2735607"/>
          <a:ext cx="339873"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rot="10800000">
        <a:off x="4046611" y="2889111"/>
        <a:ext cx="237911" cy="307999"/>
      </dsp:txXfrm>
    </dsp:sp>
    <dsp:sp modelId="{C8F31F46-85CC-4433-A199-0A20B26EEE89}">
      <dsp:nvSpPr>
        <dsp:cNvPr id="0" name=""/>
        <dsp:cNvSpPr/>
      </dsp:nvSpPr>
      <dsp:spPr>
        <a:xfrm>
          <a:off x="3319445" y="1144102"/>
          <a:ext cx="1520988" cy="152098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SG" sz="1300" b="1" kern="1200" dirty="0"/>
            <a:t>Conclusion</a:t>
          </a:r>
        </a:p>
      </dsp:txBody>
      <dsp:txXfrm>
        <a:off x="3542189" y="1366846"/>
        <a:ext cx="1075500" cy="1075500"/>
      </dsp:txXfrm>
    </dsp:sp>
    <dsp:sp modelId="{AB068650-DE05-468C-B501-62FF17B2A6D4}">
      <dsp:nvSpPr>
        <dsp:cNvPr id="0" name=""/>
        <dsp:cNvSpPr/>
      </dsp:nvSpPr>
      <dsp:spPr>
        <a:xfrm rot="19806916">
          <a:off x="4907423" y="1080471"/>
          <a:ext cx="410867" cy="5133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4915618" y="1213846"/>
        <a:ext cx="287607" cy="3079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C52A99-7E27-42B1-881A-8DD5D97E1013}">
      <dsp:nvSpPr>
        <dsp:cNvPr id="0" name=""/>
        <dsp:cNvSpPr/>
      </dsp:nvSpPr>
      <dsp:spPr>
        <a:xfrm>
          <a:off x="0" y="423722"/>
          <a:ext cx="8610599"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1F625A-0D1C-494D-BB2F-A495CEF336B0}">
      <dsp:nvSpPr>
        <dsp:cNvPr id="0" name=""/>
        <dsp:cNvSpPr/>
      </dsp:nvSpPr>
      <dsp:spPr>
        <a:xfrm>
          <a:off x="430529" y="107378"/>
          <a:ext cx="6027419"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US" sz="2200" b="1" kern="1200" dirty="0"/>
            <a:t>There are 6019 rows and 13 columns</a:t>
          </a:r>
          <a:endParaRPr lang="en-SG" sz="2200" kern="1200" dirty="0"/>
        </a:p>
      </dsp:txBody>
      <dsp:txXfrm>
        <a:off x="462232" y="139081"/>
        <a:ext cx="5964013" cy="586034"/>
      </dsp:txXfrm>
    </dsp:sp>
    <dsp:sp modelId="{8D147FCD-1CED-4FE4-B463-C038152C857A}">
      <dsp:nvSpPr>
        <dsp:cNvPr id="0" name=""/>
        <dsp:cNvSpPr/>
      </dsp:nvSpPr>
      <dsp:spPr>
        <a:xfrm>
          <a:off x="0" y="2542541"/>
          <a:ext cx="8610599" cy="554400"/>
        </a:xfrm>
        <a:prstGeom prst="rect">
          <a:avLst/>
        </a:prstGeom>
        <a:solidFill>
          <a:schemeClr val="lt1">
            <a:alpha val="90000"/>
            <a:hueOff val="0"/>
            <a:satOff val="0"/>
            <a:lumOff val="0"/>
            <a:alphaOff val="0"/>
          </a:schemeClr>
        </a:solidFill>
        <a:ln w="12700" cap="flat" cmpd="sng" algn="ctr">
          <a:solidFill>
            <a:schemeClr val="accent4">
              <a:hueOff val="5104038"/>
              <a:satOff val="4405"/>
              <a:lumOff val="-111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5A3E8C-4D46-40D5-B16B-A3E83789B945}">
      <dsp:nvSpPr>
        <dsp:cNvPr id="0" name=""/>
        <dsp:cNvSpPr/>
      </dsp:nvSpPr>
      <dsp:spPr>
        <a:xfrm>
          <a:off x="430529" y="1105298"/>
          <a:ext cx="6027419" cy="1761963"/>
        </a:xfrm>
        <a:prstGeom prst="roundRect">
          <a:avLst/>
        </a:prstGeom>
        <a:solidFill>
          <a:schemeClr val="accent4">
            <a:hueOff val="5104038"/>
            <a:satOff val="4405"/>
            <a:lumOff val="-1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1066800">
            <a:lnSpc>
              <a:spcPct val="90000"/>
            </a:lnSpc>
            <a:spcBef>
              <a:spcPct val="0"/>
            </a:spcBef>
            <a:spcAft>
              <a:spcPct val="35000"/>
            </a:spcAft>
            <a:buNone/>
          </a:pPr>
          <a:r>
            <a:rPr lang="en-US" sz="2400" b="1" i="0" kern="1200" dirty="0">
              <a:effectLst/>
              <a:latin typeface="Helvetica Neue"/>
            </a:rPr>
            <a:t>Data type summary</a:t>
          </a:r>
        </a:p>
        <a:p>
          <a:pPr marL="0" lvl="0" indent="0" algn="l" defTabSz="1066800">
            <a:lnSpc>
              <a:spcPct val="90000"/>
            </a:lnSpc>
            <a:spcBef>
              <a:spcPct val="0"/>
            </a:spcBef>
            <a:spcAft>
              <a:spcPct val="35000"/>
            </a:spcAft>
            <a:buNone/>
          </a:pPr>
          <a:r>
            <a:rPr lang="en-US" sz="2400" b="0" i="0" kern="1200" dirty="0">
              <a:effectLst/>
              <a:latin typeface="Helvetica Neue"/>
            </a:rPr>
            <a:t>2 integers (int64) </a:t>
          </a:r>
        </a:p>
        <a:p>
          <a:pPr marL="0" lvl="0" indent="0" algn="l" defTabSz="1066800">
            <a:lnSpc>
              <a:spcPct val="90000"/>
            </a:lnSpc>
            <a:spcBef>
              <a:spcPct val="0"/>
            </a:spcBef>
            <a:spcAft>
              <a:spcPct val="35000"/>
            </a:spcAft>
            <a:buNone/>
          </a:pPr>
          <a:r>
            <a:rPr lang="en-US" sz="2400" b="0" i="0" kern="1200" dirty="0">
              <a:effectLst/>
              <a:latin typeface="Helvetica Neue"/>
            </a:rPr>
            <a:t>2 floating (float64)</a:t>
          </a:r>
        </a:p>
        <a:p>
          <a:pPr marL="0" lvl="0" indent="0" algn="l" defTabSz="1066800">
            <a:lnSpc>
              <a:spcPct val="90000"/>
            </a:lnSpc>
            <a:spcBef>
              <a:spcPct val="0"/>
            </a:spcBef>
            <a:spcAft>
              <a:spcPct val="35000"/>
            </a:spcAft>
            <a:buNone/>
          </a:pPr>
          <a:r>
            <a:rPr lang="en-US" sz="2800" b="0" i="0" kern="1200" dirty="0">
              <a:effectLst/>
              <a:latin typeface="Helvetica Neue"/>
            </a:rPr>
            <a:t>9 objects (categorical)</a:t>
          </a:r>
          <a:endParaRPr lang="en-SG" sz="2800" kern="1200" dirty="0"/>
        </a:p>
      </dsp:txBody>
      <dsp:txXfrm>
        <a:off x="516541" y="1191310"/>
        <a:ext cx="5855395" cy="1589939"/>
      </dsp:txXfrm>
    </dsp:sp>
    <dsp:sp modelId="{5EE05D07-657D-4376-BE18-E621DA7DBC19}">
      <dsp:nvSpPr>
        <dsp:cNvPr id="0" name=""/>
        <dsp:cNvSpPr/>
      </dsp:nvSpPr>
      <dsp:spPr>
        <a:xfrm>
          <a:off x="0" y="4910345"/>
          <a:ext cx="8610599" cy="554400"/>
        </a:xfrm>
        <a:prstGeom prst="rect">
          <a:avLst/>
        </a:prstGeom>
        <a:solidFill>
          <a:schemeClr val="lt1">
            <a:alpha val="90000"/>
            <a:hueOff val="0"/>
            <a:satOff val="0"/>
            <a:lumOff val="0"/>
            <a:alphaOff val="0"/>
          </a:schemeClr>
        </a:solidFill>
        <a:ln w="12700" cap="flat" cmpd="sng" algn="ctr">
          <a:solidFill>
            <a:schemeClr val="accent4">
              <a:hueOff val="10208077"/>
              <a:satOff val="8810"/>
              <a:lumOff val="-2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37033-068F-413F-9790-216837ADE0DB}">
      <dsp:nvSpPr>
        <dsp:cNvPr id="0" name=""/>
        <dsp:cNvSpPr/>
      </dsp:nvSpPr>
      <dsp:spPr>
        <a:xfrm>
          <a:off x="430109" y="3215741"/>
          <a:ext cx="6021533" cy="2019323"/>
        </a:xfrm>
        <a:prstGeom prst="roundRect">
          <a:avLst/>
        </a:prstGeom>
        <a:solidFill>
          <a:schemeClr val="accent4">
            <a:hueOff val="10208077"/>
            <a:satOff val="8810"/>
            <a:lumOff val="-2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822" tIns="0" rIns="227822" bIns="0" numCol="1" spcCol="1270" anchor="ctr" anchorCtr="0">
          <a:noAutofit/>
        </a:bodyPr>
        <a:lstStyle/>
        <a:p>
          <a:pPr marL="0" lvl="0" indent="0" algn="l" defTabSz="977900">
            <a:lnSpc>
              <a:spcPct val="90000"/>
            </a:lnSpc>
            <a:spcBef>
              <a:spcPct val="0"/>
            </a:spcBef>
            <a:spcAft>
              <a:spcPct val="35000"/>
            </a:spcAft>
            <a:buNone/>
          </a:pPr>
          <a:r>
            <a:rPr lang="en-US" sz="2200" b="1" kern="1200" dirty="0">
              <a:latin typeface="Helvetica Neue"/>
            </a:rPr>
            <a:t>Average : </a:t>
          </a:r>
        </a:p>
        <a:p>
          <a:pPr marL="0" lvl="0" indent="0" algn="l" defTabSz="977900">
            <a:lnSpc>
              <a:spcPct val="90000"/>
            </a:lnSpc>
            <a:spcBef>
              <a:spcPct val="0"/>
            </a:spcBef>
            <a:spcAft>
              <a:spcPct val="35000"/>
            </a:spcAft>
            <a:buNone/>
          </a:pPr>
          <a:r>
            <a:rPr lang="en-US" sz="2200" kern="1200" dirty="0">
              <a:latin typeface="Helvetica Neue"/>
            </a:rPr>
            <a:t>Year : 2013</a:t>
          </a:r>
        </a:p>
        <a:p>
          <a:pPr marL="0" lvl="0" indent="0" algn="l" defTabSz="977900">
            <a:lnSpc>
              <a:spcPct val="90000"/>
            </a:lnSpc>
            <a:spcBef>
              <a:spcPct val="0"/>
            </a:spcBef>
            <a:spcAft>
              <a:spcPct val="35000"/>
            </a:spcAft>
            <a:buNone/>
          </a:pPr>
          <a:r>
            <a:rPr lang="en-US" sz="2200" b="0" i="0" kern="1200" dirty="0">
              <a:effectLst/>
              <a:latin typeface="Helvetica Neue"/>
            </a:rPr>
            <a:t>KM Driven : 58.738 KM</a:t>
          </a:r>
        </a:p>
        <a:p>
          <a:pPr marL="0" lvl="0" indent="0" algn="l" defTabSz="977900">
            <a:lnSpc>
              <a:spcPct val="90000"/>
            </a:lnSpc>
            <a:spcBef>
              <a:spcPct val="0"/>
            </a:spcBef>
            <a:spcAft>
              <a:spcPct val="35000"/>
            </a:spcAft>
            <a:buNone/>
          </a:pPr>
          <a:r>
            <a:rPr lang="en-US" sz="2200" kern="1200" dirty="0">
              <a:latin typeface="Helvetica Neue"/>
            </a:rPr>
            <a:t>Seats : 5</a:t>
          </a:r>
        </a:p>
        <a:p>
          <a:pPr marL="0" lvl="0" indent="0" algn="l" defTabSz="977900">
            <a:lnSpc>
              <a:spcPct val="90000"/>
            </a:lnSpc>
            <a:spcBef>
              <a:spcPct val="0"/>
            </a:spcBef>
            <a:spcAft>
              <a:spcPct val="35000"/>
            </a:spcAft>
            <a:buNone/>
          </a:pPr>
          <a:r>
            <a:rPr lang="en-US" sz="2200" b="0" i="0" kern="1200" dirty="0">
              <a:effectLst/>
              <a:latin typeface="Helvetica Neue"/>
            </a:rPr>
            <a:t>Price : 9.48 Lakh</a:t>
          </a:r>
          <a:endParaRPr lang="en-SG" sz="2200" kern="1200" dirty="0"/>
        </a:p>
      </dsp:txBody>
      <dsp:txXfrm>
        <a:off x="528684" y="3314316"/>
        <a:ext cx="5824383" cy="18221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27ED-FAB3-4FD1-999F-EED13826922A}">
      <dsp:nvSpPr>
        <dsp:cNvPr id="0" name=""/>
        <dsp:cNvSpPr/>
      </dsp:nvSpPr>
      <dsp:spPr>
        <a:xfrm>
          <a:off x="0" y="10520"/>
          <a:ext cx="5886449" cy="24988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E7C86-2592-44B5-A9D2-CE757C488B96}">
      <dsp:nvSpPr>
        <dsp:cNvPr id="0" name=""/>
        <dsp:cNvSpPr/>
      </dsp:nvSpPr>
      <dsp:spPr>
        <a:xfrm>
          <a:off x="176593" y="333184"/>
          <a:ext cx="1729144" cy="18325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4444E-3F3D-475B-A79C-EE3972F2D04E}">
      <dsp:nvSpPr>
        <dsp:cNvPr id="0" name=""/>
        <dsp:cNvSpPr/>
      </dsp:nvSpPr>
      <dsp:spPr>
        <a:xfrm rot="10800000">
          <a:off x="176593"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SG" sz="1600" b="0" i="0" kern="1200" dirty="0">
              <a:solidFill>
                <a:schemeClr val="tx1"/>
              </a:solidFill>
              <a:effectLst/>
              <a:latin typeface="Helvetica Neue"/>
            </a:rPr>
            <a:t>Conversion categorical data to numeric data types (Continues variables):</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Engine</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Power</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Mileage</a:t>
          </a:r>
        </a:p>
        <a:p>
          <a:pPr marL="0" lvl="0" indent="0" algn="ctr" defTabSz="711200">
            <a:lnSpc>
              <a:spcPct val="90000"/>
            </a:lnSpc>
            <a:spcBef>
              <a:spcPct val="0"/>
            </a:spcBef>
            <a:spcAft>
              <a:spcPct val="35000"/>
            </a:spcAft>
            <a:buNone/>
          </a:pPr>
          <a:r>
            <a:rPr lang="en-SG" sz="1600" kern="1200" dirty="0">
              <a:solidFill>
                <a:schemeClr val="bg1"/>
              </a:solidFill>
              <a:latin typeface="Helvetica Neue"/>
            </a:rPr>
            <a:t>New Price</a:t>
          </a:r>
          <a:endParaRPr lang="en-SG" sz="1500" kern="1200" dirty="0"/>
        </a:p>
      </dsp:txBody>
      <dsp:txXfrm rot="10800000">
        <a:off x="229770" y="2498883"/>
        <a:ext cx="1622790" cy="3001014"/>
      </dsp:txXfrm>
    </dsp:sp>
    <dsp:sp modelId="{1BBFAB31-9435-4643-8657-654DE8030AB1}">
      <dsp:nvSpPr>
        <dsp:cNvPr id="0" name=""/>
        <dsp:cNvSpPr/>
      </dsp:nvSpPr>
      <dsp:spPr>
        <a:xfrm>
          <a:off x="2078652" y="333184"/>
          <a:ext cx="1729144" cy="183251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D6BC-6CFF-46E0-8C70-F2A57235E5AE}">
      <dsp:nvSpPr>
        <dsp:cNvPr id="0" name=""/>
        <dsp:cNvSpPr/>
      </dsp:nvSpPr>
      <dsp:spPr>
        <a:xfrm rot="10800000">
          <a:off x="2078652"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Split the name:</a:t>
          </a:r>
        </a:p>
        <a:p>
          <a:pPr marL="0" lvl="0" indent="0" algn="ctr" defTabSz="800100">
            <a:lnSpc>
              <a:spcPct val="90000"/>
            </a:lnSpc>
            <a:spcBef>
              <a:spcPct val="0"/>
            </a:spcBef>
            <a:spcAft>
              <a:spcPct val="35000"/>
            </a:spcAft>
            <a:buNone/>
          </a:pPr>
          <a:r>
            <a:rPr lang="en-US" sz="1800" b="0" i="0" kern="1200" dirty="0"/>
            <a:t>Split the Name Column into Brand , Model, Variant (New Columns )</a:t>
          </a:r>
          <a:endParaRPr lang="en-SG" sz="1800" kern="1200" dirty="0"/>
        </a:p>
      </dsp:txBody>
      <dsp:txXfrm rot="10800000">
        <a:off x="2131829" y="2498883"/>
        <a:ext cx="1622790" cy="3001014"/>
      </dsp:txXfrm>
    </dsp:sp>
    <dsp:sp modelId="{FFFB7D18-5CAE-4238-B6A6-2DEF743C5A8E}">
      <dsp:nvSpPr>
        <dsp:cNvPr id="0" name=""/>
        <dsp:cNvSpPr/>
      </dsp:nvSpPr>
      <dsp:spPr>
        <a:xfrm>
          <a:off x="3980711" y="333184"/>
          <a:ext cx="1729144" cy="183251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3C26A5-E378-47DA-B64E-6FEC8FDE9293}">
      <dsp:nvSpPr>
        <dsp:cNvPr id="0" name=""/>
        <dsp:cNvSpPr/>
      </dsp:nvSpPr>
      <dsp:spPr>
        <a:xfrm rot="10800000">
          <a:off x="3980711" y="2498883"/>
          <a:ext cx="1729144" cy="3054191"/>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SG" sz="1900" b="1" i="0" kern="1200" dirty="0">
              <a:solidFill>
                <a:schemeClr val="tx1"/>
              </a:solidFill>
            </a:rPr>
            <a:t>Create new columns</a:t>
          </a:r>
        </a:p>
        <a:p>
          <a:pPr marL="0" lvl="0" indent="0" algn="l" defTabSz="844550">
            <a:lnSpc>
              <a:spcPct val="90000"/>
            </a:lnSpc>
            <a:spcBef>
              <a:spcPct val="0"/>
            </a:spcBef>
            <a:spcAft>
              <a:spcPct val="35000"/>
            </a:spcAft>
            <a:buNone/>
          </a:pPr>
          <a:r>
            <a:rPr lang="en-US" sz="1900" b="0" i="0" kern="1200" dirty="0"/>
            <a:t>(a) Create new columns for Year</a:t>
          </a:r>
          <a:br>
            <a:rPr lang="en-US" sz="1900" kern="1200" dirty="0"/>
          </a:br>
          <a:r>
            <a:rPr lang="en-US" sz="1900" b="0" i="0" kern="1200" dirty="0"/>
            <a:t>(b) Create a new columns for KM Driven</a:t>
          </a:r>
          <a:endParaRPr lang="en-SG" sz="1900" kern="1200" dirty="0"/>
        </a:p>
      </dsp:txBody>
      <dsp:txXfrm rot="10800000">
        <a:off x="4033888" y="2498883"/>
        <a:ext cx="1622790" cy="3001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727ED-FAB3-4FD1-999F-EED13826922A}">
      <dsp:nvSpPr>
        <dsp:cNvPr id="0" name=""/>
        <dsp:cNvSpPr/>
      </dsp:nvSpPr>
      <dsp:spPr>
        <a:xfrm>
          <a:off x="0" y="9520"/>
          <a:ext cx="5886449" cy="2498883"/>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E7C86-2592-44B5-A9D2-CE757C488B96}">
      <dsp:nvSpPr>
        <dsp:cNvPr id="0" name=""/>
        <dsp:cNvSpPr/>
      </dsp:nvSpPr>
      <dsp:spPr>
        <a:xfrm>
          <a:off x="176593" y="333184"/>
          <a:ext cx="1729144" cy="183251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4444E-3F3D-475B-A79C-EE3972F2D04E}">
      <dsp:nvSpPr>
        <dsp:cNvPr id="0" name=""/>
        <dsp:cNvSpPr/>
      </dsp:nvSpPr>
      <dsp:spPr>
        <a:xfrm rot="10800000">
          <a:off x="100407"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 the missing values:</a:t>
          </a:r>
        </a:p>
        <a:p>
          <a:pPr marL="0" lvl="0" indent="0" algn="l" defTabSz="800100">
            <a:lnSpc>
              <a:spcPct val="90000"/>
            </a:lnSpc>
            <a:spcBef>
              <a:spcPct val="0"/>
            </a:spcBef>
            <a:spcAft>
              <a:spcPct val="35000"/>
            </a:spcAft>
            <a:buNone/>
          </a:pPr>
          <a:r>
            <a:rPr lang="en-US" sz="1800" b="0" i="0" kern="1200" dirty="0"/>
            <a:t>1) Mileage : 2</a:t>
          </a:r>
          <a:br>
            <a:rPr lang="en-US" sz="1800" kern="1200" dirty="0"/>
          </a:br>
          <a:r>
            <a:rPr lang="en-US" sz="1800" b="0" i="0" kern="1200" dirty="0"/>
            <a:t>2) Engine : 36</a:t>
          </a:r>
          <a:br>
            <a:rPr lang="en-US" sz="1800" kern="1200" dirty="0"/>
          </a:br>
          <a:r>
            <a:rPr lang="en-US" sz="1800" b="0" i="0" kern="1200" dirty="0"/>
            <a:t>3) Power : 36</a:t>
          </a:r>
          <a:br>
            <a:rPr lang="en-US" sz="1800" kern="1200" dirty="0"/>
          </a:br>
          <a:r>
            <a:rPr lang="en-US" sz="1800" b="0" i="0" kern="1200" dirty="0"/>
            <a:t>4) Seats : 42</a:t>
          </a:r>
          <a:br>
            <a:rPr lang="en-US" sz="1800" kern="1200" dirty="0"/>
          </a:br>
          <a:r>
            <a:rPr lang="en-US" sz="1800" b="0" i="0" kern="1200" dirty="0"/>
            <a:t>5) New Price : 5195</a:t>
          </a:r>
          <a:endParaRPr lang="en-SG" sz="1800" kern="1200" dirty="0"/>
        </a:p>
      </dsp:txBody>
      <dsp:txXfrm rot="10800000">
        <a:off x="153584" y="2498883"/>
        <a:ext cx="1622790" cy="3001013"/>
      </dsp:txXfrm>
    </dsp:sp>
    <dsp:sp modelId="{1BBFAB31-9435-4643-8657-654DE8030AB1}">
      <dsp:nvSpPr>
        <dsp:cNvPr id="0" name=""/>
        <dsp:cNvSpPr/>
      </dsp:nvSpPr>
      <dsp:spPr>
        <a:xfrm>
          <a:off x="2078652" y="333184"/>
          <a:ext cx="1729144" cy="183251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4BD6BC-6CFF-46E0-8C70-F2A57235E5AE}">
      <dsp:nvSpPr>
        <dsp:cNvPr id="0" name=""/>
        <dsp:cNvSpPr/>
      </dsp:nvSpPr>
      <dsp:spPr>
        <a:xfrm rot="10800000">
          <a:off x="2078652"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Checking on Duplicate data</a:t>
          </a:r>
          <a:endParaRPr lang="en-SG" sz="1800" b="1" kern="1200" dirty="0">
            <a:solidFill>
              <a:schemeClr val="tx1"/>
            </a:solidFill>
          </a:endParaRPr>
        </a:p>
      </dsp:txBody>
      <dsp:txXfrm rot="10800000">
        <a:off x="2131829" y="2498883"/>
        <a:ext cx="1622790" cy="3001013"/>
      </dsp:txXfrm>
    </dsp:sp>
    <dsp:sp modelId="{FFFB7D18-5CAE-4238-B6A6-2DEF743C5A8E}">
      <dsp:nvSpPr>
        <dsp:cNvPr id="0" name=""/>
        <dsp:cNvSpPr/>
      </dsp:nvSpPr>
      <dsp:spPr>
        <a:xfrm>
          <a:off x="3980711" y="333184"/>
          <a:ext cx="1729144" cy="183251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3C26A5-E378-47DA-B64E-6FEC8FDE9293}">
      <dsp:nvSpPr>
        <dsp:cNvPr id="0" name=""/>
        <dsp:cNvSpPr/>
      </dsp:nvSpPr>
      <dsp:spPr>
        <a:xfrm rot="10800000">
          <a:off x="4062050" y="2498883"/>
          <a:ext cx="1729144" cy="3054190"/>
        </a:xfrm>
        <a:prstGeom prst="round2SameRect">
          <a:avLst>
            <a:gd name="adj1" fmla="val 10500"/>
            <a:gd name="adj2" fmla="val 0"/>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SG" sz="1800" b="1" i="0" kern="1200" dirty="0">
              <a:solidFill>
                <a:schemeClr val="tx1"/>
              </a:solidFill>
            </a:rPr>
            <a:t>Checking on the outliers:</a:t>
          </a:r>
        </a:p>
        <a:p>
          <a:pPr marL="0" lvl="0" indent="0" algn="l" defTabSz="800100">
            <a:lnSpc>
              <a:spcPct val="90000"/>
            </a:lnSpc>
            <a:spcBef>
              <a:spcPct val="0"/>
            </a:spcBef>
            <a:spcAft>
              <a:spcPct val="35000"/>
            </a:spcAft>
            <a:buNone/>
          </a:pPr>
          <a:r>
            <a:rPr lang="en-US" sz="1800" b="0" i="0" kern="1200" dirty="0"/>
            <a:t>(a) Seat</a:t>
          </a:r>
          <a:br>
            <a:rPr lang="en-US" sz="1800" kern="1200" dirty="0"/>
          </a:br>
          <a:r>
            <a:rPr lang="en-US" sz="1800" b="0" i="0" kern="1200" dirty="0"/>
            <a:t>(b) Year</a:t>
          </a:r>
          <a:br>
            <a:rPr lang="en-US" sz="1800" kern="1200" dirty="0"/>
          </a:br>
          <a:r>
            <a:rPr lang="en-US" sz="1800" b="0" i="0" kern="1200" dirty="0"/>
            <a:t>(c) Price</a:t>
          </a:r>
          <a:br>
            <a:rPr lang="en-US" sz="1800" kern="1200" dirty="0"/>
          </a:br>
          <a:r>
            <a:rPr lang="en-US" sz="1800" b="0" i="0" kern="1200" dirty="0"/>
            <a:t>(d)</a:t>
          </a:r>
          <a:r>
            <a:rPr lang="en-US" sz="1800" b="0" i="0" kern="1200" dirty="0" err="1"/>
            <a:t>KM_Driven</a:t>
          </a:r>
          <a:endParaRPr lang="en-SG" sz="1800" kern="1200" dirty="0"/>
        </a:p>
      </dsp:txBody>
      <dsp:txXfrm rot="10800000">
        <a:off x="4115227" y="2498883"/>
        <a:ext cx="1622790" cy="30010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620637" y="2565"/>
          <a:ext cx="2582401" cy="129120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SG" sz="4300" b="1" i="0" kern="1200" dirty="0"/>
            <a:t>New Price</a:t>
          </a:r>
          <a:endParaRPr lang="en-SG" sz="4300" kern="1200" dirty="0"/>
        </a:p>
      </dsp:txBody>
      <dsp:txXfrm>
        <a:off x="658455" y="40383"/>
        <a:ext cx="2506765" cy="1215564"/>
      </dsp:txXfrm>
    </dsp:sp>
    <dsp:sp modelId="{2ECF73AF-2BBE-4549-AD4C-8336DAB32807}">
      <dsp:nvSpPr>
        <dsp:cNvPr id="0" name=""/>
        <dsp:cNvSpPr/>
      </dsp:nvSpPr>
      <dsp:spPr>
        <a:xfrm>
          <a:off x="878877" y="1293766"/>
          <a:ext cx="258240" cy="968400"/>
        </a:xfrm>
        <a:custGeom>
          <a:avLst/>
          <a:gdLst/>
          <a:ahLst/>
          <a:cxnLst/>
          <a:rect l="0" t="0" r="0" b="0"/>
          <a:pathLst>
            <a:path>
              <a:moveTo>
                <a:pt x="0" y="0"/>
              </a:moveTo>
              <a:lnTo>
                <a:pt x="0" y="968400"/>
              </a:lnTo>
              <a:lnTo>
                <a:pt x="258240" y="96840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137117" y="1616566"/>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86% missing value.</a:t>
          </a:r>
          <a:endParaRPr lang="en-SG" sz="1500" kern="1200" dirty="0"/>
        </a:p>
      </dsp:txBody>
      <dsp:txXfrm>
        <a:off x="1174935" y="1654384"/>
        <a:ext cx="1990284" cy="1215564"/>
      </dsp:txXfrm>
    </dsp:sp>
    <dsp:sp modelId="{6ECB67B3-516A-4DA2-83DF-DA055BBEFDF3}">
      <dsp:nvSpPr>
        <dsp:cNvPr id="0" name=""/>
        <dsp:cNvSpPr/>
      </dsp:nvSpPr>
      <dsp:spPr>
        <a:xfrm>
          <a:off x="878877" y="1293766"/>
          <a:ext cx="258240" cy="2582401"/>
        </a:xfrm>
        <a:custGeom>
          <a:avLst/>
          <a:gdLst/>
          <a:ahLst/>
          <a:cxnLst/>
          <a:rect l="0" t="0" r="0" b="0"/>
          <a:pathLst>
            <a:path>
              <a:moveTo>
                <a:pt x="0" y="0"/>
              </a:moveTo>
              <a:lnTo>
                <a:pt x="0" y="2582401"/>
              </a:lnTo>
              <a:lnTo>
                <a:pt x="258240" y="25824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137117" y="3230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produce valuable insights</a:t>
          </a:r>
          <a:endParaRPr lang="en-SG" sz="1500" kern="1200" dirty="0"/>
        </a:p>
      </dsp:txBody>
      <dsp:txXfrm>
        <a:off x="1174935" y="3268385"/>
        <a:ext cx="1990284" cy="1215564"/>
      </dsp:txXfrm>
    </dsp:sp>
    <dsp:sp modelId="{DDB3347A-C0CB-44A1-8BAC-D7BE7B0ED5C1}">
      <dsp:nvSpPr>
        <dsp:cNvPr id="0" name=""/>
        <dsp:cNvSpPr/>
      </dsp:nvSpPr>
      <dsp:spPr>
        <a:xfrm>
          <a:off x="878877" y="1293766"/>
          <a:ext cx="258240" cy="4196402"/>
        </a:xfrm>
        <a:custGeom>
          <a:avLst/>
          <a:gdLst/>
          <a:ahLst/>
          <a:cxnLst/>
          <a:rect l="0" t="0" r="0" b="0"/>
          <a:pathLst>
            <a:path>
              <a:moveTo>
                <a:pt x="0" y="0"/>
              </a:moveTo>
              <a:lnTo>
                <a:pt x="0" y="4196402"/>
              </a:lnTo>
              <a:lnTo>
                <a:pt x="258240" y="419640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1137117" y="4844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Impute the missing values using mean by matching the same model ,brand and variant .</a:t>
          </a:r>
          <a:endParaRPr lang="en-US" sz="1500" b="1" i="0" kern="1200" dirty="0">
            <a:solidFill>
              <a:srgbClr val="000000"/>
            </a:solidFill>
            <a:effectLst/>
            <a:latin typeface="Helvetica Neue"/>
          </a:endParaRPr>
        </a:p>
      </dsp:txBody>
      <dsp:txXfrm>
        <a:off x="1174935" y="4882385"/>
        <a:ext cx="1990284" cy="1215564"/>
      </dsp:txXfrm>
    </dsp:sp>
    <dsp:sp modelId="{5F4D3C5C-55CB-45A1-9F7D-540B1C5554AB}">
      <dsp:nvSpPr>
        <dsp:cNvPr id="0" name=""/>
        <dsp:cNvSpPr/>
      </dsp:nvSpPr>
      <dsp:spPr>
        <a:xfrm>
          <a:off x="3848638" y="2565"/>
          <a:ext cx="2582401" cy="1291200"/>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SG" sz="4300" b="1" i="0" kern="1200" dirty="0"/>
            <a:t>Mileage</a:t>
          </a:r>
          <a:endParaRPr lang="en-SG" sz="4300" kern="1200" dirty="0"/>
        </a:p>
      </dsp:txBody>
      <dsp:txXfrm>
        <a:off x="3886456" y="40383"/>
        <a:ext cx="2506765" cy="1215564"/>
      </dsp:txXfrm>
    </dsp:sp>
    <dsp:sp modelId="{B927A7B5-A79B-4FE7-8C87-463A4407029D}">
      <dsp:nvSpPr>
        <dsp:cNvPr id="0" name=""/>
        <dsp:cNvSpPr/>
      </dsp:nvSpPr>
      <dsp:spPr>
        <a:xfrm>
          <a:off x="4106878" y="1293766"/>
          <a:ext cx="258240" cy="968400"/>
        </a:xfrm>
        <a:custGeom>
          <a:avLst/>
          <a:gdLst/>
          <a:ahLst/>
          <a:cxnLst/>
          <a:rect l="0" t="0" r="0" b="0"/>
          <a:pathLst>
            <a:path>
              <a:moveTo>
                <a:pt x="0" y="0"/>
              </a:moveTo>
              <a:lnTo>
                <a:pt x="0" y="968400"/>
              </a:lnTo>
              <a:lnTo>
                <a:pt x="258240" y="968400"/>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365118" y="1616566"/>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dirty="0"/>
            <a:t>2 rows affected</a:t>
          </a:r>
          <a:endParaRPr lang="en-SG" sz="1500" b="1" kern="1200" dirty="0"/>
        </a:p>
      </dsp:txBody>
      <dsp:txXfrm>
        <a:off x="4402936" y="1654384"/>
        <a:ext cx="1990284" cy="1215564"/>
      </dsp:txXfrm>
    </dsp:sp>
    <dsp:sp modelId="{8FB6B2A5-919A-42C3-94DB-D289A03D6205}">
      <dsp:nvSpPr>
        <dsp:cNvPr id="0" name=""/>
        <dsp:cNvSpPr/>
      </dsp:nvSpPr>
      <dsp:spPr>
        <a:xfrm>
          <a:off x="4106878" y="1293766"/>
          <a:ext cx="258240" cy="2582401"/>
        </a:xfrm>
        <a:custGeom>
          <a:avLst/>
          <a:gdLst/>
          <a:ahLst/>
          <a:cxnLst/>
          <a:rect l="0" t="0" r="0" b="0"/>
          <a:pathLst>
            <a:path>
              <a:moveTo>
                <a:pt x="0" y="0"/>
              </a:moveTo>
              <a:lnTo>
                <a:pt x="0" y="2582401"/>
              </a:lnTo>
              <a:lnTo>
                <a:pt x="258240" y="25824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365118" y="3230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Minor issue in affecting the data analysis</a:t>
          </a:r>
          <a:endParaRPr lang="en-SG" sz="1500" b="1" kern="1200" dirty="0"/>
        </a:p>
      </dsp:txBody>
      <dsp:txXfrm>
        <a:off x="4402936" y="3268385"/>
        <a:ext cx="1990284" cy="1215564"/>
      </dsp:txXfrm>
    </dsp:sp>
    <dsp:sp modelId="{FD16C95A-46C4-4D7E-BF2B-18F14169CE39}">
      <dsp:nvSpPr>
        <dsp:cNvPr id="0" name=""/>
        <dsp:cNvSpPr/>
      </dsp:nvSpPr>
      <dsp:spPr>
        <a:xfrm>
          <a:off x="4106878" y="1293766"/>
          <a:ext cx="258240" cy="4196402"/>
        </a:xfrm>
        <a:custGeom>
          <a:avLst/>
          <a:gdLst/>
          <a:ahLst/>
          <a:cxnLst/>
          <a:rect l="0" t="0" r="0" b="0"/>
          <a:pathLst>
            <a:path>
              <a:moveTo>
                <a:pt x="0" y="0"/>
              </a:moveTo>
              <a:lnTo>
                <a:pt x="0" y="4196402"/>
              </a:lnTo>
              <a:lnTo>
                <a:pt x="258240" y="419640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FAB2BC4-4655-4EB2-B5C9-A64067787284}">
      <dsp:nvSpPr>
        <dsp:cNvPr id="0" name=""/>
        <dsp:cNvSpPr/>
      </dsp:nvSpPr>
      <dsp:spPr>
        <a:xfrm>
          <a:off x="4365118" y="4844567"/>
          <a:ext cx="2065920" cy="1291200"/>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i="0" kern="1200"/>
            <a:t>Drop the missing values</a:t>
          </a:r>
          <a:endParaRPr lang="en-SG" sz="1500" b="1" kern="1200"/>
        </a:p>
      </dsp:txBody>
      <dsp:txXfrm>
        <a:off x="4402936" y="4882385"/>
        <a:ext cx="1990284" cy="1215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533738" y="1326"/>
          <a:ext cx="2583444" cy="129172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SG" sz="3600" b="1" i="0" kern="1200" dirty="0"/>
            <a:t> Power and Engine</a:t>
          </a:r>
          <a:endParaRPr lang="en-SG" sz="3600" kern="1200" dirty="0"/>
        </a:p>
      </dsp:txBody>
      <dsp:txXfrm>
        <a:off x="571571" y="39159"/>
        <a:ext cx="2507778" cy="1216056"/>
      </dsp:txXfrm>
    </dsp:sp>
    <dsp:sp modelId="{2ECF73AF-2BBE-4549-AD4C-8336DAB32807}">
      <dsp:nvSpPr>
        <dsp:cNvPr id="0" name=""/>
        <dsp:cNvSpPr/>
      </dsp:nvSpPr>
      <dsp:spPr>
        <a:xfrm>
          <a:off x="792082" y="1293048"/>
          <a:ext cx="258344" cy="968791"/>
        </a:xfrm>
        <a:custGeom>
          <a:avLst/>
          <a:gdLst/>
          <a:ahLst/>
          <a:cxnLst/>
          <a:rect l="0" t="0" r="0" b="0"/>
          <a:pathLst>
            <a:path>
              <a:moveTo>
                <a:pt x="0" y="0"/>
              </a:moveTo>
              <a:lnTo>
                <a:pt x="0" y="968791"/>
              </a:lnTo>
              <a:lnTo>
                <a:pt x="258344" y="9687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050427" y="1615979"/>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36 missing values.</a:t>
          </a:r>
          <a:endParaRPr lang="en-SG" sz="2000" kern="1200" dirty="0"/>
        </a:p>
      </dsp:txBody>
      <dsp:txXfrm>
        <a:off x="1088260" y="1653812"/>
        <a:ext cx="1991089" cy="1216056"/>
      </dsp:txXfrm>
    </dsp:sp>
    <dsp:sp modelId="{6ECB67B3-516A-4DA2-83DF-DA055BBEFDF3}">
      <dsp:nvSpPr>
        <dsp:cNvPr id="0" name=""/>
        <dsp:cNvSpPr/>
      </dsp:nvSpPr>
      <dsp:spPr>
        <a:xfrm>
          <a:off x="792082" y="1293048"/>
          <a:ext cx="258344" cy="2583444"/>
        </a:xfrm>
        <a:custGeom>
          <a:avLst/>
          <a:gdLst/>
          <a:ahLst/>
          <a:cxnLst/>
          <a:rect l="0" t="0" r="0" b="0"/>
          <a:pathLst>
            <a:path>
              <a:moveTo>
                <a:pt x="0" y="0"/>
              </a:moveTo>
              <a:lnTo>
                <a:pt x="0" y="2583444"/>
              </a:lnTo>
              <a:lnTo>
                <a:pt x="258344" y="2583444"/>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050427" y="3230632"/>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Imputation with median the missing values</a:t>
          </a:r>
          <a:endParaRPr lang="en-SG" sz="2000" b="1" kern="1200" dirty="0"/>
        </a:p>
      </dsp:txBody>
      <dsp:txXfrm>
        <a:off x="1088260" y="3268465"/>
        <a:ext cx="1991089" cy="1216056"/>
      </dsp:txXfrm>
    </dsp:sp>
    <dsp:sp modelId="{5F4D3C5C-55CB-45A1-9F7D-540B1C5554AB}">
      <dsp:nvSpPr>
        <dsp:cNvPr id="0" name=""/>
        <dsp:cNvSpPr/>
      </dsp:nvSpPr>
      <dsp:spPr>
        <a:xfrm>
          <a:off x="3763044" y="1326"/>
          <a:ext cx="2583444" cy="129172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SG" sz="3600" b="1" i="0" kern="1200" dirty="0"/>
            <a:t>Seats</a:t>
          </a:r>
          <a:endParaRPr lang="en-SG" sz="3600" kern="1200" dirty="0"/>
        </a:p>
      </dsp:txBody>
      <dsp:txXfrm>
        <a:off x="3800877" y="39159"/>
        <a:ext cx="2507778" cy="1216056"/>
      </dsp:txXfrm>
    </dsp:sp>
    <dsp:sp modelId="{B927A7B5-A79B-4FE7-8C87-463A4407029D}">
      <dsp:nvSpPr>
        <dsp:cNvPr id="0" name=""/>
        <dsp:cNvSpPr/>
      </dsp:nvSpPr>
      <dsp:spPr>
        <a:xfrm>
          <a:off x="4021388" y="1293048"/>
          <a:ext cx="258344" cy="968791"/>
        </a:xfrm>
        <a:custGeom>
          <a:avLst/>
          <a:gdLst/>
          <a:ahLst/>
          <a:cxnLst/>
          <a:rect l="0" t="0" r="0" b="0"/>
          <a:pathLst>
            <a:path>
              <a:moveTo>
                <a:pt x="0" y="0"/>
              </a:moveTo>
              <a:lnTo>
                <a:pt x="0" y="968791"/>
              </a:lnTo>
              <a:lnTo>
                <a:pt x="258344" y="9687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279732" y="1615979"/>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42 missing values.</a:t>
          </a:r>
          <a:endParaRPr lang="en-SG" sz="2000" b="1" kern="1200" dirty="0"/>
        </a:p>
      </dsp:txBody>
      <dsp:txXfrm>
        <a:off x="4317565" y="1653812"/>
        <a:ext cx="1991089" cy="1216056"/>
      </dsp:txXfrm>
    </dsp:sp>
    <dsp:sp modelId="{8FB6B2A5-919A-42C3-94DB-D289A03D6205}">
      <dsp:nvSpPr>
        <dsp:cNvPr id="0" name=""/>
        <dsp:cNvSpPr/>
      </dsp:nvSpPr>
      <dsp:spPr>
        <a:xfrm>
          <a:off x="4021388" y="1293048"/>
          <a:ext cx="258344" cy="2583444"/>
        </a:xfrm>
        <a:custGeom>
          <a:avLst/>
          <a:gdLst/>
          <a:ahLst/>
          <a:cxnLst/>
          <a:rect l="0" t="0" r="0" b="0"/>
          <a:pathLst>
            <a:path>
              <a:moveTo>
                <a:pt x="0" y="0"/>
              </a:moveTo>
              <a:lnTo>
                <a:pt x="0" y="2583444"/>
              </a:lnTo>
              <a:lnTo>
                <a:pt x="258344" y="2583444"/>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279732" y="3230632"/>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i="0" kern="1200" dirty="0"/>
            <a:t>Impute the missing values with mode</a:t>
          </a:r>
          <a:endParaRPr lang="en-SG" sz="2000" b="1" kern="1200" dirty="0"/>
        </a:p>
      </dsp:txBody>
      <dsp:txXfrm>
        <a:off x="4317565" y="3268465"/>
        <a:ext cx="1991089" cy="1216056"/>
      </dsp:txXfrm>
    </dsp:sp>
    <dsp:sp modelId="{FD16C95A-46C4-4D7E-BF2B-18F14169CE39}">
      <dsp:nvSpPr>
        <dsp:cNvPr id="0" name=""/>
        <dsp:cNvSpPr/>
      </dsp:nvSpPr>
      <dsp:spPr>
        <a:xfrm>
          <a:off x="4021388" y="1293048"/>
          <a:ext cx="258344" cy="4198097"/>
        </a:xfrm>
        <a:custGeom>
          <a:avLst/>
          <a:gdLst/>
          <a:ahLst/>
          <a:cxnLst/>
          <a:rect l="0" t="0" r="0" b="0"/>
          <a:pathLst>
            <a:path>
              <a:moveTo>
                <a:pt x="0" y="0"/>
              </a:moveTo>
              <a:lnTo>
                <a:pt x="0" y="4198097"/>
              </a:lnTo>
              <a:lnTo>
                <a:pt x="258344" y="419809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FAB2BC4-4655-4EB2-B5C9-A64067787284}">
      <dsp:nvSpPr>
        <dsp:cNvPr id="0" name=""/>
        <dsp:cNvSpPr/>
      </dsp:nvSpPr>
      <dsp:spPr>
        <a:xfrm>
          <a:off x="4279732" y="4845285"/>
          <a:ext cx="2066755" cy="129172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SG" sz="2000" b="1" i="0" kern="1200" dirty="0"/>
            <a:t>Mode : </a:t>
          </a:r>
          <a:r>
            <a:rPr lang="en-US" sz="2000" b="1" i="0" kern="1200" dirty="0"/>
            <a:t>A number that appears most often </a:t>
          </a:r>
          <a:endParaRPr lang="en-SG" sz="2000" b="1" kern="1200" dirty="0"/>
        </a:p>
      </dsp:txBody>
      <dsp:txXfrm>
        <a:off x="4317565" y="4883118"/>
        <a:ext cx="1991089" cy="12160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996055" y="3154"/>
          <a:ext cx="2247687" cy="112384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SG" sz="5900" b="1" kern="1200" dirty="0"/>
            <a:t>Seats</a:t>
          </a:r>
        </a:p>
      </dsp:txBody>
      <dsp:txXfrm>
        <a:off x="1028971" y="36070"/>
        <a:ext cx="2181855" cy="1058011"/>
      </dsp:txXfrm>
    </dsp:sp>
    <dsp:sp modelId="{2ECF73AF-2BBE-4549-AD4C-8336DAB32807}">
      <dsp:nvSpPr>
        <dsp:cNvPr id="0" name=""/>
        <dsp:cNvSpPr/>
      </dsp:nvSpPr>
      <dsp:spPr>
        <a:xfrm>
          <a:off x="1220824" y="1126998"/>
          <a:ext cx="213584" cy="787701"/>
        </a:xfrm>
        <a:custGeom>
          <a:avLst/>
          <a:gdLst/>
          <a:ahLst/>
          <a:cxnLst/>
          <a:rect l="0" t="0" r="0" b="0"/>
          <a:pathLst>
            <a:path>
              <a:moveTo>
                <a:pt x="0" y="0"/>
              </a:moveTo>
              <a:lnTo>
                <a:pt x="0" y="787701"/>
              </a:lnTo>
              <a:lnTo>
                <a:pt x="213584" y="78770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1434408" y="135277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solidFill>
                <a:srgbClr val="000000"/>
              </a:solidFill>
              <a:effectLst/>
              <a:latin typeface="Helvetica Neue"/>
            </a:rPr>
            <a:t>Inspection of cars with zero seats </a:t>
          </a:r>
          <a:endParaRPr lang="en-SG" sz="1500" b="1" kern="1200" dirty="0"/>
        </a:p>
      </dsp:txBody>
      <dsp:txXfrm>
        <a:off x="1467324" y="1385694"/>
        <a:ext cx="1732317" cy="1058011"/>
      </dsp:txXfrm>
    </dsp:sp>
    <dsp:sp modelId="{6ECB67B3-516A-4DA2-83DF-DA055BBEFDF3}">
      <dsp:nvSpPr>
        <dsp:cNvPr id="0" name=""/>
        <dsp:cNvSpPr/>
      </dsp:nvSpPr>
      <dsp:spPr>
        <a:xfrm>
          <a:off x="1220824" y="1126998"/>
          <a:ext cx="224768" cy="2202699"/>
        </a:xfrm>
        <a:custGeom>
          <a:avLst/>
          <a:gdLst/>
          <a:ahLst/>
          <a:cxnLst/>
          <a:rect l="0" t="0" r="0" b="0"/>
          <a:pathLst>
            <a:path>
              <a:moveTo>
                <a:pt x="0" y="0"/>
              </a:moveTo>
              <a:lnTo>
                <a:pt x="0" y="2202699"/>
              </a:lnTo>
              <a:lnTo>
                <a:pt x="224768" y="2202699"/>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1445593" y="2767776"/>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it-IT" sz="1500" b="1" i="0" kern="1200" dirty="0">
              <a:solidFill>
                <a:srgbClr val="000000"/>
              </a:solidFill>
              <a:effectLst/>
              <a:latin typeface="Helvetica Neue"/>
            </a:rPr>
            <a:t>Audi A4 3.2 FSI Tiptronic Quattro</a:t>
          </a:r>
          <a:endParaRPr lang="en-SG" sz="1500" b="1" kern="1200" dirty="0"/>
        </a:p>
      </dsp:txBody>
      <dsp:txXfrm>
        <a:off x="1478509" y="2800692"/>
        <a:ext cx="1732317" cy="1058011"/>
      </dsp:txXfrm>
    </dsp:sp>
    <dsp:sp modelId="{DDB3347A-C0CB-44A1-8BAC-D7BE7B0ED5C1}">
      <dsp:nvSpPr>
        <dsp:cNvPr id="0" name=""/>
        <dsp:cNvSpPr/>
      </dsp:nvSpPr>
      <dsp:spPr>
        <a:xfrm>
          <a:off x="1220824" y="1126998"/>
          <a:ext cx="224768" cy="3652491"/>
        </a:xfrm>
        <a:custGeom>
          <a:avLst/>
          <a:gdLst/>
          <a:ahLst/>
          <a:cxnLst/>
          <a:rect l="0" t="0" r="0" b="0"/>
          <a:pathLst>
            <a:path>
              <a:moveTo>
                <a:pt x="0" y="0"/>
              </a:moveTo>
              <a:lnTo>
                <a:pt x="0" y="3652491"/>
              </a:lnTo>
              <a:lnTo>
                <a:pt x="224768" y="36524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1445593" y="421756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a:solidFill>
                <a:srgbClr val="000000"/>
              </a:solidFill>
              <a:effectLst/>
              <a:latin typeface="Helvetica Neue"/>
            </a:rPr>
            <a:t>Replace the car seat with 2 seated</a:t>
          </a:r>
          <a:endParaRPr lang="en-US" sz="1500" b="1" i="0" kern="1200" dirty="0">
            <a:solidFill>
              <a:srgbClr val="000000"/>
            </a:solidFill>
            <a:effectLst/>
            <a:latin typeface="Helvetica Neue"/>
          </a:endParaRPr>
        </a:p>
      </dsp:txBody>
      <dsp:txXfrm>
        <a:off x="1478509" y="4250484"/>
        <a:ext cx="1732317" cy="1058011"/>
      </dsp:txXfrm>
    </dsp:sp>
    <dsp:sp modelId="{5F4D3C5C-55CB-45A1-9F7D-540B1C5554AB}">
      <dsp:nvSpPr>
        <dsp:cNvPr id="0" name=""/>
        <dsp:cNvSpPr/>
      </dsp:nvSpPr>
      <dsp:spPr>
        <a:xfrm>
          <a:off x="3805664" y="3154"/>
          <a:ext cx="2247687" cy="1123843"/>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395" tIns="74930" rIns="112395" bIns="74930" numCol="1" spcCol="1270" anchor="ctr" anchorCtr="0">
          <a:noAutofit/>
        </a:bodyPr>
        <a:lstStyle/>
        <a:p>
          <a:pPr marL="0" lvl="0" indent="0" algn="ctr" defTabSz="2622550">
            <a:lnSpc>
              <a:spcPct val="90000"/>
            </a:lnSpc>
            <a:spcBef>
              <a:spcPct val="0"/>
            </a:spcBef>
            <a:spcAft>
              <a:spcPct val="35000"/>
            </a:spcAft>
            <a:buNone/>
          </a:pPr>
          <a:r>
            <a:rPr lang="en-SG" sz="5900" b="1" i="0" kern="1200" dirty="0"/>
            <a:t>Price</a:t>
          </a:r>
          <a:endParaRPr lang="en-SG" sz="5900" b="1" kern="1200" dirty="0"/>
        </a:p>
      </dsp:txBody>
      <dsp:txXfrm>
        <a:off x="3838580" y="36070"/>
        <a:ext cx="2181855" cy="1058011"/>
      </dsp:txXfrm>
    </dsp:sp>
    <dsp:sp modelId="{B927A7B5-A79B-4FE7-8C87-463A4407029D}">
      <dsp:nvSpPr>
        <dsp:cNvPr id="0" name=""/>
        <dsp:cNvSpPr/>
      </dsp:nvSpPr>
      <dsp:spPr>
        <a:xfrm>
          <a:off x="4030433" y="1126998"/>
          <a:ext cx="215346" cy="832262"/>
        </a:xfrm>
        <a:custGeom>
          <a:avLst/>
          <a:gdLst/>
          <a:ahLst/>
          <a:cxnLst/>
          <a:rect l="0" t="0" r="0" b="0"/>
          <a:pathLst>
            <a:path>
              <a:moveTo>
                <a:pt x="0" y="0"/>
              </a:moveTo>
              <a:lnTo>
                <a:pt x="0" y="832262"/>
              </a:lnTo>
              <a:lnTo>
                <a:pt x="215346" y="83226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E29F616-F879-46E9-93FB-C63C767D5536}">
      <dsp:nvSpPr>
        <dsp:cNvPr id="0" name=""/>
        <dsp:cNvSpPr/>
      </dsp:nvSpPr>
      <dsp:spPr>
        <a:xfrm>
          <a:off x="4245780" y="1397339"/>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kern="1200" dirty="0"/>
            <a:t>160 Lakh</a:t>
          </a:r>
        </a:p>
        <a:p>
          <a:pPr marL="0" lvl="0" indent="0" algn="ctr" defTabSz="666750">
            <a:lnSpc>
              <a:spcPct val="90000"/>
            </a:lnSpc>
            <a:spcBef>
              <a:spcPct val="0"/>
            </a:spcBef>
            <a:spcAft>
              <a:spcPct val="35000"/>
            </a:spcAft>
            <a:buNone/>
          </a:pPr>
          <a:r>
            <a:rPr lang="en-SG" sz="1500" b="1" i="0" kern="1200" dirty="0"/>
            <a:t>Land Rover Range Rover 3.0 Diesel LWB Vogue</a:t>
          </a:r>
          <a:endParaRPr lang="en-SG" sz="1500" b="1" kern="1200" dirty="0"/>
        </a:p>
      </dsp:txBody>
      <dsp:txXfrm>
        <a:off x="4278696" y="1430255"/>
        <a:ext cx="1732317" cy="1058011"/>
      </dsp:txXfrm>
    </dsp:sp>
    <dsp:sp modelId="{8FB6B2A5-919A-42C3-94DB-D289A03D6205}">
      <dsp:nvSpPr>
        <dsp:cNvPr id="0" name=""/>
        <dsp:cNvSpPr/>
      </dsp:nvSpPr>
      <dsp:spPr>
        <a:xfrm>
          <a:off x="4030433" y="1126998"/>
          <a:ext cx="280097" cy="2247687"/>
        </a:xfrm>
        <a:custGeom>
          <a:avLst/>
          <a:gdLst/>
          <a:ahLst/>
          <a:cxnLst/>
          <a:rect l="0" t="0" r="0" b="0"/>
          <a:pathLst>
            <a:path>
              <a:moveTo>
                <a:pt x="0" y="0"/>
              </a:moveTo>
              <a:lnTo>
                <a:pt x="0" y="2247687"/>
              </a:lnTo>
              <a:lnTo>
                <a:pt x="280097" y="2247687"/>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6454E8-F57E-4CDA-A17F-3321102ED42A}">
      <dsp:nvSpPr>
        <dsp:cNvPr id="0" name=""/>
        <dsp:cNvSpPr/>
      </dsp:nvSpPr>
      <dsp:spPr>
        <a:xfrm>
          <a:off x="4310531" y="2812763"/>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SG" sz="1500" b="1" kern="1200" dirty="0"/>
            <a:t>120 Lakh</a:t>
          </a:r>
        </a:p>
        <a:p>
          <a:pPr marL="0" lvl="0" indent="0" algn="ctr" defTabSz="666750">
            <a:lnSpc>
              <a:spcPct val="90000"/>
            </a:lnSpc>
            <a:spcBef>
              <a:spcPct val="0"/>
            </a:spcBef>
            <a:spcAft>
              <a:spcPct val="35000"/>
            </a:spcAft>
            <a:buNone/>
          </a:pPr>
          <a:r>
            <a:rPr lang="en-SG" sz="1500" b="1" kern="1200" dirty="0"/>
            <a:t>Lamborghini Gallardo Coupe</a:t>
          </a:r>
          <a:br>
            <a:rPr lang="en-SG" sz="1500" b="1" kern="1200" dirty="0"/>
          </a:br>
          <a:endParaRPr lang="en-SG" sz="1500" b="1" kern="1200" dirty="0"/>
        </a:p>
      </dsp:txBody>
      <dsp:txXfrm>
        <a:off x="4343447" y="2845679"/>
        <a:ext cx="1732317" cy="1058011"/>
      </dsp:txXfrm>
    </dsp:sp>
    <dsp:sp modelId="{3365861B-E293-4E07-A8EC-DF531C79D931}">
      <dsp:nvSpPr>
        <dsp:cNvPr id="0" name=""/>
        <dsp:cNvSpPr/>
      </dsp:nvSpPr>
      <dsp:spPr>
        <a:xfrm>
          <a:off x="4030433" y="1126998"/>
          <a:ext cx="224768" cy="3652491"/>
        </a:xfrm>
        <a:custGeom>
          <a:avLst/>
          <a:gdLst/>
          <a:ahLst/>
          <a:cxnLst/>
          <a:rect l="0" t="0" r="0" b="0"/>
          <a:pathLst>
            <a:path>
              <a:moveTo>
                <a:pt x="0" y="0"/>
              </a:moveTo>
              <a:lnTo>
                <a:pt x="0" y="3652491"/>
              </a:lnTo>
              <a:lnTo>
                <a:pt x="224768" y="3652491"/>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F2CFDF6-9613-418A-B816-519DA21CFE88}">
      <dsp:nvSpPr>
        <dsp:cNvPr id="0" name=""/>
        <dsp:cNvSpPr/>
      </dsp:nvSpPr>
      <dsp:spPr>
        <a:xfrm>
          <a:off x="4255202" y="4217568"/>
          <a:ext cx="1798149" cy="1123843"/>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1" i="0" kern="1200" dirty="0"/>
            <a:t>Let it be </a:t>
          </a:r>
        </a:p>
        <a:p>
          <a:pPr marL="0" lvl="0" indent="0" algn="ctr" defTabSz="666750">
            <a:lnSpc>
              <a:spcPct val="90000"/>
            </a:lnSpc>
            <a:spcBef>
              <a:spcPct val="0"/>
            </a:spcBef>
            <a:spcAft>
              <a:spcPct val="35000"/>
            </a:spcAft>
            <a:buNone/>
          </a:pPr>
          <a:r>
            <a:rPr lang="en-US" sz="1500" b="1" i="0" kern="1200" dirty="0"/>
            <a:t>Not surprise that we have significant outliers values.</a:t>
          </a:r>
          <a:endParaRPr lang="en-US" sz="1500" b="1" kern="1200" dirty="0"/>
        </a:p>
      </dsp:txBody>
      <dsp:txXfrm>
        <a:off x="4288118" y="4250484"/>
        <a:ext cx="1732317" cy="10580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938F-9E77-4E45-A8AA-D8D26CA0C4FF}">
      <dsp:nvSpPr>
        <dsp:cNvPr id="0" name=""/>
        <dsp:cNvSpPr/>
      </dsp:nvSpPr>
      <dsp:spPr>
        <a:xfrm>
          <a:off x="464520" y="0"/>
          <a:ext cx="2249404" cy="1124702"/>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SG" sz="3200" b="1" i="0" kern="1200" dirty="0"/>
            <a:t>Kilometres Driven</a:t>
          </a:r>
          <a:endParaRPr lang="en-SG" sz="3200" b="1" kern="1200" dirty="0"/>
        </a:p>
      </dsp:txBody>
      <dsp:txXfrm>
        <a:off x="497461" y="32941"/>
        <a:ext cx="2183522" cy="1058820"/>
      </dsp:txXfrm>
    </dsp:sp>
    <dsp:sp modelId="{2ECF73AF-2BBE-4549-AD4C-8336DAB32807}">
      <dsp:nvSpPr>
        <dsp:cNvPr id="0" name=""/>
        <dsp:cNvSpPr/>
      </dsp:nvSpPr>
      <dsp:spPr>
        <a:xfrm>
          <a:off x="689461" y="1124702"/>
          <a:ext cx="181616" cy="844642"/>
        </a:xfrm>
        <a:custGeom>
          <a:avLst/>
          <a:gdLst/>
          <a:ahLst/>
          <a:cxnLst/>
          <a:rect l="0" t="0" r="0" b="0"/>
          <a:pathLst>
            <a:path>
              <a:moveTo>
                <a:pt x="0" y="0"/>
              </a:moveTo>
              <a:lnTo>
                <a:pt x="0" y="844642"/>
              </a:lnTo>
              <a:lnTo>
                <a:pt x="181616" y="844642"/>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CBCBC0-8E68-476B-B956-B0BFE685AA69}">
      <dsp:nvSpPr>
        <dsp:cNvPr id="0" name=""/>
        <dsp:cNvSpPr/>
      </dsp:nvSpPr>
      <dsp:spPr>
        <a:xfrm>
          <a:off x="871078" y="1406993"/>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1" i="0" kern="1200" dirty="0">
              <a:solidFill>
                <a:srgbClr val="000000"/>
              </a:solidFill>
              <a:effectLst/>
              <a:latin typeface="Helvetica Neue"/>
            </a:rPr>
            <a:t>Inspection of KM driven of </a:t>
          </a:r>
          <a:r>
            <a:rPr lang="en-SG" sz="1100" b="1" i="0" kern="1200" dirty="0">
              <a:solidFill>
                <a:srgbClr val="000000"/>
              </a:solidFill>
              <a:effectLst/>
              <a:latin typeface="Helvetica Neue"/>
            </a:rPr>
            <a:t>6,500,000 KM</a:t>
          </a:r>
        </a:p>
      </dsp:txBody>
      <dsp:txXfrm>
        <a:off x="904019" y="1439934"/>
        <a:ext cx="1733641" cy="1058820"/>
      </dsp:txXfrm>
    </dsp:sp>
    <dsp:sp modelId="{6ECB67B3-516A-4DA2-83DF-DA055BBEFDF3}">
      <dsp:nvSpPr>
        <dsp:cNvPr id="0" name=""/>
        <dsp:cNvSpPr/>
      </dsp:nvSpPr>
      <dsp:spPr>
        <a:xfrm>
          <a:off x="689461" y="1124702"/>
          <a:ext cx="181616" cy="2205498"/>
        </a:xfrm>
        <a:custGeom>
          <a:avLst/>
          <a:gdLst/>
          <a:ahLst/>
          <a:cxnLst/>
          <a:rect l="0" t="0" r="0" b="0"/>
          <a:pathLst>
            <a:path>
              <a:moveTo>
                <a:pt x="0" y="0"/>
              </a:moveTo>
              <a:lnTo>
                <a:pt x="0" y="2205498"/>
              </a:lnTo>
              <a:lnTo>
                <a:pt x="181616" y="2205498"/>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4DE0B2-876B-4C98-B1CE-1EC1075C9E6B}">
      <dsp:nvSpPr>
        <dsp:cNvPr id="0" name=""/>
        <dsp:cNvSpPr/>
      </dsp:nvSpPr>
      <dsp:spPr>
        <a:xfrm>
          <a:off x="871078" y="2767849"/>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l" defTabSz="488950">
            <a:lnSpc>
              <a:spcPct val="90000"/>
            </a:lnSpc>
            <a:spcBef>
              <a:spcPct val="0"/>
            </a:spcBef>
            <a:spcAft>
              <a:spcPct val="35000"/>
            </a:spcAft>
            <a:buNone/>
          </a:pPr>
          <a:r>
            <a:rPr lang="en-US" sz="1100" b="1" kern="1200" dirty="0"/>
            <a:t>BMW X5 </a:t>
          </a:r>
          <a:r>
            <a:rPr lang="en-US" sz="1100" b="1" kern="1200" dirty="0" err="1"/>
            <a:t>xDrive</a:t>
          </a:r>
          <a:r>
            <a:rPr lang="en-US" sz="1100" b="1" kern="1200" dirty="0"/>
            <a:t> 30d M Sport	Chennai	2017	Diesel	Automatic	First</a:t>
          </a:r>
          <a:br>
            <a:rPr lang="en-US" sz="1100" b="1" kern="1200" dirty="0"/>
          </a:br>
          <a:endParaRPr lang="en-SG" sz="1100" b="1" kern="1200" dirty="0"/>
        </a:p>
      </dsp:txBody>
      <dsp:txXfrm>
        <a:off x="904019" y="2800790"/>
        <a:ext cx="1733641" cy="1058820"/>
      </dsp:txXfrm>
    </dsp:sp>
    <dsp:sp modelId="{DDB3347A-C0CB-44A1-8BAC-D7BE7B0ED5C1}">
      <dsp:nvSpPr>
        <dsp:cNvPr id="0" name=""/>
        <dsp:cNvSpPr/>
      </dsp:nvSpPr>
      <dsp:spPr>
        <a:xfrm>
          <a:off x="689461" y="1124702"/>
          <a:ext cx="210661" cy="3657513"/>
        </a:xfrm>
        <a:custGeom>
          <a:avLst/>
          <a:gdLst/>
          <a:ahLst/>
          <a:cxnLst/>
          <a:rect l="0" t="0" r="0" b="0"/>
          <a:pathLst>
            <a:path>
              <a:moveTo>
                <a:pt x="0" y="0"/>
              </a:moveTo>
              <a:lnTo>
                <a:pt x="0" y="3657513"/>
              </a:lnTo>
              <a:lnTo>
                <a:pt x="210661" y="3657513"/>
              </a:lnTo>
            </a:path>
          </a:pathLst>
        </a:cu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C27A4BB-0321-4A54-BAE6-BAE80128BCE0}">
      <dsp:nvSpPr>
        <dsp:cNvPr id="0" name=""/>
        <dsp:cNvSpPr/>
      </dsp:nvSpPr>
      <dsp:spPr>
        <a:xfrm>
          <a:off x="900122" y="4219864"/>
          <a:ext cx="1799523" cy="1124702"/>
        </a:xfrm>
        <a:prstGeom prst="roundRect">
          <a:avLst>
            <a:gd name="adj" fmla="val 10000"/>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SG" sz="1600" b="1" i="0" kern="1200" dirty="0"/>
            <a:t>Drop the outliers</a:t>
          </a:r>
          <a:endParaRPr lang="en-US" sz="1600" b="1" i="0" kern="1200" dirty="0">
            <a:solidFill>
              <a:srgbClr val="000000"/>
            </a:solidFill>
            <a:effectLst/>
            <a:latin typeface="Helvetica Neue"/>
          </a:endParaRPr>
        </a:p>
      </dsp:txBody>
      <dsp:txXfrm>
        <a:off x="933063" y="4252805"/>
        <a:ext cx="1733641" cy="1058820"/>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12/29/2020</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12/29/2020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677904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101804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18881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728678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250477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2652363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407910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203548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113611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14738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26716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00787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61951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2" y="1122363"/>
            <a:ext cx="9144001"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2" y="3602038"/>
            <a:ext cx="9144001" cy="1655762"/>
          </a:xfrm>
        </p:spPr>
        <p:txBody>
          <a:bodyPr/>
          <a:lstStyle>
            <a:lvl1pPr marL="0" indent="0" algn="ctr">
              <a:buNone/>
              <a:defRPr sz="2400"/>
            </a:lvl1pPr>
            <a:lvl2pPr marL="457203" indent="0" algn="ctr">
              <a:buNone/>
              <a:defRPr sz="2000"/>
            </a:lvl2pPr>
            <a:lvl3pPr marL="914406" indent="0" algn="ctr">
              <a:buNone/>
              <a:defRPr sz="1800"/>
            </a:lvl3pPr>
            <a:lvl4pPr marL="1371608"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2" y="365125"/>
            <a:ext cx="773430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06FEDF93-2BFD-41CA-ABC7-B039102F3792}"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6290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465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654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63284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988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0876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32707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109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0DA1498-92C7-4E4B-8045-C9195F453964}" type="datetimeFigureOut">
              <a:rPr lang="en-US" smtClean="0"/>
              <a:t>12/29/2020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5023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8205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2640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1" y="4589468"/>
            <a:ext cx="10515600" cy="1500187"/>
          </a:xfrm>
        </p:spPr>
        <p:txBody>
          <a:bodyPr/>
          <a:lstStyle>
            <a:lvl1pPr marL="0" indent="0">
              <a:buNone/>
              <a:defRPr sz="2400">
                <a:solidFill>
                  <a:schemeClr val="tx1">
                    <a:tint val="75000"/>
                  </a:schemeClr>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8"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91" y="1681164"/>
            <a:ext cx="5157787" cy="823912"/>
          </a:xfrm>
        </p:spPr>
        <p:txBody>
          <a:bodyPr anchor="b"/>
          <a:lstStyle>
            <a:lvl1pPr marL="0" indent="0">
              <a:buNone/>
              <a:defRPr sz="2400" b="1"/>
            </a:lvl1pPr>
            <a:lvl2pPr marL="457203" indent="0">
              <a:buNone/>
              <a:defRPr sz="2000" b="1"/>
            </a:lvl2pPr>
            <a:lvl3pPr marL="914406" indent="0">
              <a:buNone/>
              <a:defRPr sz="1800" b="1"/>
            </a:lvl3pPr>
            <a:lvl4pPr marL="1371608"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3" y="1681164"/>
            <a:ext cx="5183188" cy="823912"/>
          </a:xfrm>
        </p:spPr>
        <p:txBody>
          <a:bodyPr anchor="b"/>
          <a:lstStyle>
            <a:lvl1pPr marL="0" indent="0">
              <a:buNone/>
              <a:defRPr sz="2400" b="1"/>
            </a:lvl1pPr>
            <a:lvl2pPr marL="457203" indent="0">
              <a:buNone/>
              <a:defRPr sz="2000" b="1"/>
            </a:lvl2pPr>
            <a:lvl3pPr marL="914406" indent="0">
              <a:buNone/>
              <a:defRPr sz="1800" b="1"/>
            </a:lvl3pPr>
            <a:lvl4pPr marL="1371608"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30"/>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90" y="2057400"/>
            <a:ext cx="3932237" cy="3811588"/>
          </a:xfrm>
        </p:spPr>
        <p:txBody>
          <a:bodyPr/>
          <a:lstStyle>
            <a:lvl1pPr marL="0" indent="0">
              <a:buNone/>
              <a:defRPr sz="1600"/>
            </a:lvl1pPr>
            <a:lvl2pPr marL="457203" indent="0">
              <a:buNone/>
              <a:defRPr sz="1400"/>
            </a:lvl2pPr>
            <a:lvl3pPr marL="914406" indent="0">
              <a:buNone/>
              <a:defRPr sz="1200"/>
            </a:lvl3pPr>
            <a:lvl4pPr marL="1371608"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90" y="457201"/>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30"/>
            <a:ext cx="6172200" cy="4873625"/>
          </a:xfrm>
        </p:spPr>
        <p:txBody>
          <a:bodyPr/>
          <a:lstStyle>
            <a:lvl1pPr marL="0" indent="0">
              <a:buNone/>
              <a:defRPr sz="3200"/>
            </a:lvl1pPr>
            <a:lvl2pPr marL="457203" indent="0">
              <a:buNone/>
              <a:defRPr sz="2800"/>
            </a:lvl2pPr>
            <a:lvl3pPr marL="914406" indent="0">
              <a:buNone/>
              <a:defRPr sz="2400"/>
            </a:lvl3pPr>
            <a:lvl4pPr marL="1371608"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3"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90" y="2057400"/>
            <a:ext cx="3932237" cy="3811588"/>
          </a:xfrm>
        </p:spPr>
        <p:txBody>
          <a:bodyPr/>
          <a:lstStyle>
            <a:lvl1pPr marL="0" indent="0">
              <a:buNone/>
              <a:defRPr sz="1600"/>
            </a:lvl1pPr>
            <a:lvl2pPr marL="457203" indent="0">
              <a:buNone/>
              <a:defRPr sz="1400"/>
            </a:lvl2pPr>
            <a:lvl3pPr marL="914406" indent="0">
              <a:buNone/>
              <a:defRPr sz="1200"/>
            </a:lvl3pPr>
            <a:lvl4pPr marL="1371608"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12/29/2020</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1"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12/29/2020</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1" indent="-228601" algn="l" defTabSz="9144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4" indent="-228601"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7" indent="-228601"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4"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6"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2"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1"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8"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3" algn="l" defTabSz="91440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0DA1498-92C7-4E4B-8045-C9195F453964}" type="datetimeFigureOut">
              <a:rPr lang="en-US" smtClean="0"/>
              <a:t>12/29/2020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6FEDF93-2BFD-41CA-ABC7-B039102F3792}"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6177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QuickStyle" Target="../diagrams/quickStyle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Layout" Target="../diagrams/layout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diagramData" Target="../diagrams/data9.xml"/><Relationship Id="rId5" Type="http://schemas.openxmlformats.org/officeDocument/2006/relationships/diagramQuickStyle" Target="../diagrams/quickStyle8.xml"/><Relationship Id="rId15" Type="http://schemas.microsoft.com/office/2007/relationships/diagramDrawing" Target="../diagrams/drawing9.xml"/><Relationship Id="rId10" Type="http://schemas.openxmlformats.org/officeDocument/2006/relationships/image" Target="../media/image14.png"/><Relationship Id="rId4" Type="http://schemas.openxmlformats.org/officeDocument/2006/relationships/diagramLayout" Target="../diagrams/layout8.xml"/><Relationship Id="rId9" Type="http://schemas.openxmlformats.org/officeDocument/2006/relationships/image" Target="../media/image13.png"/><Relationship Id="rId14" Type="http://schemas.openxmlformats.org/officeDocument/2006/relationships/diagramColors" Target="../diagrams/colors9.xml"/></Relationships>
</file>

<file path=ppt/slides/_rels/slide11.xml.rels><?xml version="1.0" encoding="UTF-8" standalone="yes"?>
<Relationships xmlns="http://schemas.openxmlformats.org/package/2006/relationships"><Relationship Id="rId3" Type="http://schemas.openxmlformats.org/officeDocument/2006/relationships/hyperlink" Target="http://www.pngall.com/analysis-png" TargetMode="External"/><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confusingtimes.tistory.com/15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kylats.wordpress.com/2016/01/28/introduction-to-digital-writing/" TargetMode="External"/><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hyperlink" Target="https://creativecommons.org/licenses/by/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economictimes.indiatimes.com/news/politics-and-nation/west-coast-of-india-may-get-heavy-rainfall-forecasts-pik/articleshow/75679929.cms?utm_source=contentofinterest&amp;utm_medium=text&amp;utm_campaign=cppst"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33.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peoplematters.in/article/technology/what-hr-should-know-about-machine-learning-17521" TargetMode="External"/><Relationship Id="rId2" Type="http://schemas.openxmlformats.org/officeDocument/2006/relationships/image" Target="../media/image37.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freepngimg.com/png/72547-thinking-photography-question-mark-man-stock" TargetMode="Externa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diagramColors" Target="../diagrams/colors12.xml"/><Relationship Id="rId12" Type="http://schemas.openxmlformats.org/officeDocument/2006/relationships/hyperlink" Target="https://commons.wikimedia.org/wiki/File:Electric_charge_symbol_negative.svg" TargetMode="External"/><Relationship Id="rId17" Type="http://schemas.openxmlformats.org/officeDocument/2006/relationships/hyperlink" Target="https://en.m.wikibooks.org/wiki/File:Number_2_in_light_blue_rounded_square.svg" TargetMode="External"/><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image" Target="../media/image42.png"/><Relationship Id="rId5" Type="http://schemas.openxmlformats.org/officeDocument/2006/relationships/diagramLayout" Target="../diagrams/layout12.xml"/><Relationship Id="rId15" Type="http://schemas.openxmlformats.org/officeDocument/2006/relationships/hyperlink" Target="https://de.wikipedia.org/wiki/Capture_One" TargetMode="External"/><Relationship Id="rId10" Type="http://schemas.openxmlformats.org/officeDocument/2006/relationships/hyperlink" Target="https://commons.wikimedia.org/wiki/File:Electric_charge_symbol_positive.svg" TargetMode="External"/><Relationship Id="rId4" Type="http://schemas.openxmlformats.org/officeDocument/2006/relationships/diagramData" Target="../diagrams/data12.xml"/><Relationship Id="rId9" Type="http://schemas.openxmlformats.org/officeDocument/2006/relationships/image" Target="../media/image41.png"/><Relationship Id="rId1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hyperlink" Target="http://grupoexpertosentodo.blogspot.com/2013/05/grandes-misterios-de-la-humanidad-el.html"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hyperlink" Target="https://pixabay.com/en/car-mechanic-car-tires-repair-fast-3671448/" TargetMode="External"/><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hyperlink" Target="https://www.peoplemattersglobal.com/news/jobs/demand-for-hr-admin-professionals-in-southeast-asia-grows-21568"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416925" y="213887"/>
            <a:ext cx="9144000" cy="2769989"/>
          </a:xfrm>
        </p:spPr>
        <p:txBody>
          <a:bodyPr vert="horz" lIns="0" tIns="0" rIns="0" bIns="0" rtlCol="0" anchor="t">
            <a:spAutoFit/>
          </a:bodyPr>
          <a:lstStyle/>
          <a:p>
            <a:r>
              <a:rPr lang="en-US" b="1" dirty="0">
                <a:solidFill>
                  <a:schemeClr val="bg1"/>
                </a:solidFill>
              </a:rPr>
              <a:t>Project Analysis</a:t>
            </a:r>
            <a:br>
              <a:rPr lang="en-US" dirty="0">
                <a:solidFill>
                  <a:schemeClr val="bg1"/>
                </a:solidFill>
              </a:rPr>
            </a:br>
            <a:r>
              <a:rPr lang="en-US" sz="4000" dirty="0">
                <a:solidFill>
                  <a:schemeClr val="accent4"/>
                </a:solidFill>
              </a:rPr>
              <a:t>Presentation</a:t>
            </a:r>
            <a:br>
              <a:rPr lang="en-US" sz="4000" dirty="0">
                <a:solidFill>
                  <a:schemeClr val="accent4"/>
                </a:solidFill>
              </a:rPr>
            </a:br>
            <a:r>
              <a:rPr lang="en-US" sz="4000" dirty="0">
                <a:solidFill>
                  <a:schemeClr val="accent4"/>
                </a:solidFill>
              </a:rPr>
              <a:t>By Benjamin and </a:t>
            </a:r>
            <a:r>
              <a:rPr lang="en-US" sz="4000" dirty="0" err="1">
                <a:solidFill>
                  <a:schemeClr val="accent4"/>
                </a:solidFill>
              </a:rPr>
              <a:t>Shabelyn</a:t>
            </a:r>
            <a:br>
              <a:rPr lang="en-US" sz="4000" dirty="0">
                <a:solidFill>
                  <a:schemeClr val="accent4"/>
                </a:solidFill>
              </a:rPr>
            </a:br>
            <a:endParaRPr lang="en-US" dirty="0">
              <a:solidFill>
                <a:schemeClr val="accent4"/>
              </a:solidFill>
            </a:endParaRPr>
          </a:p>
        </p:txBody>
      </p:sp>
      <p:sp>
        <p:nvSpPr>
          <p:cNvPr id="11" name="Title 1">
            <a:extLst>
              <a:ext uri="{FF2B5EF4-FFF2-40B4-BE49-F238E27FC236}">
                <a16:creationId xmlns:a16="http://schemas.microsoft.com/office/drawing/2014/main" id="{C93DD032-6655-4889-A4AC-207EFA47220C}"/>
              </a:ext>
            </a:extLst>
          </p:cNvPr>
          <p:cNvSpPr txBox="1">
            <a:spLocks/>
          </p:cNvSpPr>
          <p:nvPr/>
        </p:nvSpPr>
        <p:spPr>
          <a:xfrm>
            <a:off x="1416925" y="2760078"/>
            <a:ext cx="9144000" cy="3323987"/>
          </a:xfrm>
          <a:prstGeom prst="rect">
            <a:avLst/>
          </a:prstGeom>
        </p:spPr>
        <p:txBody>
          <a:bodyPr vert="horz" lIns="0" tIns="0" rIns="0" bIns="0" rtlCol="0" anchor="t">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latin typeface="Britannic Bold" panose="020B0903060703020204" pitchFamily="34" charset="0"/>
              </a:rPr>
              <a:t>Data Analysis of Important Factors in Influences the Used Cars Pricing In India Market</a:t>
            </a:r>
            <a:endParaRPr lang="en-US" dirty="0">
              <a:solidFill>
                <a:schemeClr val="accent4"/>
              </a:solidFill>
              <a:latin typeface="Britannic Bold" panose="020B0903060703020204" pitchFamily="34" charset="0"/>
            </a:endParaRP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100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800"/>
                            </p:stCondLst>
                            <p:childTnLst>
                              <p:par>
                                <p:cTn id="9" presetID="30" presetClass="emph" presetSubtype="0" fill="hold" grpId="2" nodeType="afterEffect">
                                  <p:stCondLst>
                                    <p:cond delay="0"/>
                                  </p:stCondLst>
                                  <p:iterate type="wd">
                                    <p:tmPct val="0"/>
                                  </p:iterate>
                                  <p:childTnLst>
                                    <p:animClr clrSpc="hsl" dir="cw">
                                      <p:cBhvr override="childStyle">
                                        <p:cTn id="10" dur="500" fill="hold"/>
                                        <p:tgtEl>
                                          <p:spTgt spid="2"/>
                                        </p:tgtEl>
                                        <p:attrNameLst>
                                          <p:attrName>style.color</p:attrName>
                                        </p:attrNameLst>
                                      </p:cBhvr>
                                      <p:by>
                                        <p:hsl h="0" s="12549" l="25098"/>
                                      </p:by>
                                    </p:animClr>
                                    <p:animClr clrSpc="hsl" dir="cw">
                                      <p:cBhvr>
                                        <p:cTn id="11" dur="500" fill="hold"/>
                                        <p:tgtEl>
                                          <p:spTgt spid="2"/>
                                        </p:tgtEl>
                                        <p:attrNameLst>
                                          <p:attrName>fillcolor</p:attrName>
                                        </p:attrNameLst>
                                      </p:cBhvr>
                                      <p:by>
                                        <p:hsl h="0" s="12549" l="25098"/>
                                      </p:by>
                                    </p:animClr>
                                    <p:animClr clrSpc="hsl" dir="cw">
                                      <p:cBhvr>
                                        <p:cTn id="12" dur="500" fill="hold"/>
                                        <p:tgtEl>
                                          <p:spTgt spid="2"/>
                                        </p:tgtEl>
                                        <p:attrNameLst>
                                          <p:attrName>stroke.color</p:attrName>
                                        </p:attrNameLst>
                                      </p:cBhvr>
                                      <p:by>
                                        <p:hsl h="0" s="12549" l="25098"/>
                                      </p:by>
                                    </p:animClr>
                                    <p:set>
                                      <p:cBhvr>
                                        <p:cTn id="13" dur="500" fill="hold"/>
                                        <p:tgtEl>
                                          <p:spTgt spid="2"/>
                                        </p:tgtEl>
                                        <p:attrNameLst>
                                          <p:attrName>fill.type</p:attrName>
                                        </p:attrNameLst>
                                      </p:cBhvr>
                                      <p:to>
                                        <p:strVal val="solid"/>
                                      </p:to>
                                    </p:set>
                                  </p:childTnLst>
                                </p:cTn>
                              </p:par>
                            </p:childTnLst>
                          </p:cTn>
                        </p:par>
                        <p:par>
                          <p:cTn id="14" fill="hold">
                            <p:stCondLst>
                              <p:cond delay="2300"/>
                            </p:stCondLst>
                            <p:childTnLst>
                              <p:par>
                                <p:cTn id="15" presetID="42" presetClass="entr" presetSubtype="0" fill="hold" grpId="0" nodeType="afterEffect">
                                  <p:stCondLst>
                                    <p:cond delay="0"/>
                                  </p:stCondLst>
                                  <p:iterate type="wd">
                                    <p:tmPct val="10000"/>
                                  </p:iterate>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2"/>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1">
                    <a:lumMod val="75000"/>
                    <a:lumOff val="25000"/>
                  </a:schemeClr>
                </a:solidFill>
              </a:rPr>
              <a:t>Outliers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graphicFrame>
        <p:nvGraphicFramePr>
          <p:cNvPr id="22" name="Diagram 21">
            <a:extLst>
              <a:ext uri="{FF2B5EF4-FFF2-40B4-BE49-F238E27FC236}">
                <a16:creationId xmlns:a16="http://schemas.microsoft.com/office/drawing/2014/main" id="{91CC637A-C891-4117-A507-A28650129BE5}"/>
              </a:ext>
            </a:extLst>
          </p:cNvPr>
          <p:cNvGraphicFramePr/>
          <p:nvPr>
            <p:extLst>
              <p:ext uri="{D42A27DB-BD31-4B8C-83A1-F6EECF244321}">
                <p14:modId xmlns:p14="http://schemas.microsoft.com/office/powerpoint/2010/main" val="3149397722"/>
              </p:ext>
            </p:extLst>
          </p:nvPr>
        </p:nvGraphicFramePr>
        <p:xfrm>
          <a:off x="-953408" y="1349061"/>
          <a:ext cx="7049408" cy="5344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7" name="Picture 3">
            <a:extLst>
              <a:ext uri="{FF2B5EF4-FFF2-40B4-BE49-F238E27FC236}">
                <a16:creationId xmlns:a16="http://schemas.microsoft.com/office/drawing/2014/main" id="{AD5BDE81-B7C5-4F44-BC8C-313D0B1AA9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721" y="1021022"/>
            <a:ext cx="3857625" cy="1595011"/>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Down 9">
            <a:extLst>
              <a:ext uri="{FF2B5EF4-FFF2-40B4-BE49-F238E27FC236}">
                <a16:creationId xmlns:a16="http://schemas.microsoft.com/office/drawing/2014/main" id="{ABEE2D39-5E19-4BC1-A68E-612C5BD7D278}"/>
              </a:ext>
            </a:extLst>
          </p:cNvPr>
          <p:cNvSpPr/>
          <p:nvPr/>
        </p:nvSpPr>
        <p:spPr>
          <a:xfrm>
            <a:off x="8432149" y="1021017"/>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10BBC85C-F33A-450C-8249-995320BA45C8}"/>
              </a:ext>
            </a:extLst>
          </p:cNvPr>
          <p:cNvSpPr/>
          <p:nvPr/>
        </p:nvSpPr>
        <p:spPr>
          <a:xfrm>
            <a:off x="8539173" y="709217"/>
            <a:ext cx="3171825" cy="17342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Zero Seats </a:t>
            </a:r>
          </a:p>
        </p:txBody>
      </p:sp>
      <p:sp>
        <p:nvSpPr>
          <p:cNvPr id="30" name="TextBox 29">
            <a:extLst>
              <a:ext uri="{FF2B5EF4-FFF2-40B4-BE49-F238E27FC236}">
                <a16:creationId xmlns:a16="http://schemas.microsoft.com/office/drawing/2014/main" id="{3F36E476-94D1-43FB-9877-E4465385EAA0}"/>
              </a:ext>
            </a:extLst>
          </p:cNvPr>
          <p:cNvSpPr txBox="1"/>
          <p:nvPr/>
        </p:nvSpPr>
        <p:spPr>
          <a:xfrm>
            <a:off x="104661" y="658140"/>
            <a:ext cx="7315929" cy="646331"/>
          </a:xfrm>
          <a:prstGeom prst="rect">
            <a:avLst/>
          </a:prstGeom>
          <a:noFill/>
        </p:spPr>
        <p:txBody>
          <a:bodyPr wrap="square">
            <a:spAutoFit/>
          </a:bodyPr>
          <a:lstStyle/>
          <a:p>
            <a:pPr algn="l"/>
            <a:r>
              <a:rPr lang="en-US" dirty="0">
                <a:solidFill>
                  <a:srgbClr val="000000"/>
                </a:solidFill>
                <a:latin typeface="Helvetica Neue"/>
              </a:rPr>
              <a:t>An outlier is an observation that lies an abnormal distance from other</a:t>
            </a:r>
            <a:br>
              <a:rPr lang="en-US" dirty="0">
                <a:solidFill>
                  <a:srgbClr val="000000"/>
                </a:solidFill>
                <a:latin typeface="Helvetica Neue"/>
              </a:rPr>
            </a:br>
            <a:r>
              <a:rPr lang="en-US" dirty="0">
                <a:solidFill>
                  <a:srgbClr val="000000"/>
                </a:solidFill>
                <a:latin typeface="Helvetica Neue"/>
              </a:rPr>
              <a:t>values in a random sample from a population.</a:t>
            </a:r>
          </a:p>
        </p:txBody>
      </p:sp>
      <p:pic>
        <p:nvPicPr>
          <p:cNvPr id="23" name="Picture 5">
            <a:extLst>
              <a:ext uri="{FF2B5EF4-FFF2-40B4-BE49-F238E27FC236}">
                <a16:creationId xmlns:a16="http://schemas.microsoft.com/office/drawing/2014/main" id="{8959B0C1-56E7-4328-A4F5-E239BAA6FE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6770" y="2983482"/>
            <a:ext cx="3703523" cy="161517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Rounded Corners 31">
            <a:extLst>
              <a:ext uri="{FF2B5EF4-FFF2-40B4-BE49-F238E27FC236}">
                <a16:creationId xmlns:a16="http://schemas.microsoft.com/office/drawing/2014/main" id="{6F12D1F4-9BF6-4161-AA83-576AB1589B69}"/>
              </a:ext>
            </a:extLst>
          </p:cNvPr>
          <p:cNvSpPr/>
          <p:nvPr/>
        </p:nvSpPr>
        <p:spPr>
          <a:xfrm>
            <a:off x="8421690" y="2675715"/>
            <a:ext cx="3289304" cy="16351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Price</a:t>
            </a:r>
          </a:p>
        </p:txBody>
      </p:sp>
      <p:pic>
        <p:nvPicPr>
          <p:cNvPr id="1031" name="Picture 7">
            <a:extLst>
              <a:ext uri="{FF2B5EF4-FFF2-40B4-BE49-F238E27FC236}">
                <a16:creationId xmlns:a16="http://schemas.microsoft.com/office/drawing/2014/main" id="{B3344ED4-553B-4030-B493-929EA609B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0979" y="5080827"/>
            <a:ext cx="3827464" cy="1658537"/>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053D905C-808E-46E8-AFAD-E609885FAC07}"/>
              </a:ext>
            </a:extLst>
          </p:cNvPr>
          <p:cNvSpPr/>
          <p:nvPr/>
        </p:nvSpPr>
        <p:spPr>
          <a:xfrm>
            <a:off x="8417919" y="4704384"/>
            <a:ext cx="3703523" cy="1977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a:t>KM Driven</a:t>
            </a:r>
          </a:p>
        </p:txBody>
      </p:sp>
      <p:sp>
        <p:nvSpPr>
          <p:cNvPr id="39" name="Arrow: Down 38">
            <a:extLst>
              <a:ext uri="{FF2B5EF4-FFF2-40B4-BE49-F238E27FC236}">
                <a16:creationId xmlns:a16="http://schemas.microsoft.com/office/drawing/2014/main" id="{46AFEE79-0400-4F5A-A09E-908E925052BA}"/>
              </a:ext>
            </a:extLst>
          </p:cNvPr>
          <p:cNvSpPr/>
          <p:nvPr/>
        </p:nvSpPr>
        <p:spPr>
          <a:xfrm>
            <a:off x="11710994" y="3017960"/>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Arrow: Down 40">
            <a:extLst>
              <a:ext uri="{FF2B5EF4-FFF2-40B4-BE49-F238E27FC236}">
                <a16:creationId xmlns:a16="http://schemas.microsoft.com/office/drawing/2014/main" id="{8490A0B8-74C9-4001-A6A4-BD6095309BDC}"/>
              </a:ext>
            </a:extLst>
          </p:cNvPr>
          <p:cNvSpPr/>
          <p:nvPr/>
        </p:nvSpPr>
        <p:spPr>
          <a:xfrm>
            <a:off x="10886178" y="3017960"/>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Arrow: Down 41">
            <a:extLst>
              <a:ext uri="{FF2B5EF4-FFF2-40B4-BE49-F238E27FC236}">
                <a16:creationId xmlns:a16="http://schemas.microsoft.com/office/drawing/2014/main" id="{AF000A34-22DE-4D97-9067-BE391E6A82B8}"/>
              </a:ext>
            </a:extLst>
          </p:cNvPr>
          <p:cNvSpPr/>
          <p:nvPr/>
        </p:nvSpPr>
        <p:spPr>
          <a:xfrm>
            <a:off x="11858661" y="5131996"/>
            <a:ext cx="117479" cy="4743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44" name="Diagram 43">
            <a:extLst>
              <a:ext uri="{FF2B5EF4-FFF2-40B4-BE49-F238E27FC236}">
                <a16:creationId xmlns:a16="http://schemas.microsoft.com/office/drawing/2014/main" id="{6E5E49F4-3C8F-4922-8128-F6AEF353971B}"/>
              </a:ext>
            </a:extLst>
          </p:cNvPr>
          <p:cNvGraphicFramePr/>
          <p:nvPr>
            <p:extLst>
              <p:ext uri="{D42A27DB-BD31-4B8C-83A1-F6EECF244321}">
                <p14:modId xmlns:p14="http://schemas.microsoft.com/office/powerpoint/2010/main" val="682305287"/>
              </p:ext>
            </p:extLst>
          </p:nvPr>
        </p:nvGraphicFramePr>
        <p:xfrm>
          <a:off x="5171432" y="1333631"/>
          <a:ext cx="3091799" cy="53445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86511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F6CD3B-8422-4FE0-A251-48296B6EC365}"/>
              </a:ext>
            </a:extLst>
          </p:cNvPr>
          <p:cNvSpPr txBox="1"/>
          <p:nvPr/>
        </p:nvSpPr>
        <p:spPr>
          <a:xfrm>
            <a:off x="2320532" y="276472"/>
            <a:ext cx="8303419" cy="1569660"/>
          </a:xfrm>
          <a:prstGeom prst="rect">
            <a:avLst/>
          </a:prstGeom>
          <a:noFill/>
        </p:spPr>
        <p:txBody>
          <a:bodyPr wrap="square">
            <a:spAutoFit/>
          </a:bodyPr>
          <a:lstStyle/>
          <a:p>
            <a:pPr algn="ctr"/>
            <a:r>
              <a:rPr lang="en-US" sz="4800" b="1" i="1" dirty="0">
                <a:cs typeface="Segoe UI" panose="020B0502040204020203" pitchFamily="34" charset="0"/>
              </a:rPr>
              <a:t>Exploratory Data Analysis And Data Visualization</a:t>
            </a:r>
            <a:endParaRPr lang="en-US" b="1" i="1" dirty="0">
              <a:cs typeface="Segoe UI" panose="020B0502040204020203" pitchFamily="34" charset="0"/>
            </a:endParaRPr>
          </a:p>
        </p:txBody>
      </p:sp>
      <p:pic>
        <p:nvPicPr>
          <p:cNvPr id="6" name="Picture 5">
            <a:extLst>
              <a:ext uri="{FF2B5EF4-FFF2-40B4-BE49-F238E27FC236}">
                <a16:creationId xmlns:a16="http://schemas.microsoft.com/office/drawing/2014/main" id="{02072C4C-1F82-4D34-8F72-564FF5D7B0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86130" y="2105025"/>
            <a:ext cx="6372225" cy="3418404"/>
          </a:xfrm>
          <a:prstGeom prst="rect">
            <a:avLst/>
          </a:prstGeom>
        </p:spPr>
      </p:pic>
    </p:spTree>
    <p:extLst>
      <p:ext uri="{BB962C8B-B14F-4D97-AF65-F5344CB8AC3E}">
        <p14:creationId xmlns:p14="http://schemas.microsoft.com/office/powerpoint/2010/main" val="23450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12187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4000" b="1" dirty="0">
                <a:solidFill>
                  <a:srgbClr val="000000"/>
                </a:solidFill>
                <a:latin typeface="Helvetica Neue"/>
              </a:rPr>
              <a:t>Brand</a:t>
            </a:r>
          </a:p>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90C1A7A-78BB-48B4-B5CE-2B9C34E5E67B}"/>
              </a:ext>
            </a:extLst>
          </p:cNvPr>
          <p:cNvSpPr/>
          <p:nvPr/>
        </p:nvSpPr>
        <p:spPr>
          <a:xfrm>
            <a:off x="7896225" y="-22099"/>
            <a:ext cx="4876801" cy="467051"/>
          </a:xfrm>
          <a:prstGeom prst="rect">
            <a:avLst/>
          </a:prstGeom>
        </p:spPr>
        <p:txBody>
          <a:bodyPr wrap="square" lIns="0" tIns="0" rIns="0" bIns="0" anchor="t">
            <a:spAutoFit/>
          </a:bodyPr>
          <a:lstStyle/>
          <a:p>
            <a:pPr algn="ctr">
              <a:lnSpc>
                <a:spcPts val="1900"/>
              </a:lnSpc>
            </a:pPr>
            <a:endParaRPr lang="en-US" sz="1400" b="1" dirty="0">
              <a:solidFill>
                <a:srgbClr val="000000"/>
              </a:solidFill>
              <a:latin typeface="Helvetica Neue"/>
            </a:endParaRPr>
          </a:p>
          <a:p>
            <a:pPr algn="ctr">
              <a:lnSpc>
                <a:spcPts val="1900"/>
              </a:lnSpc>
            </a:pPr>
            <a:r>
              <a:rPr lang="en-US" sz="1400" dirty="0">
                <a:solidFill>
                  <a:schemeClr val="tx1">
                    <a:lumMod val="75000"/>
                    <a:lumOff val="25000"/>
                  </a:schemeClr>
                </a:solidFill>
                <a:cs typeface="Segoe UI" panose="020B0502040204020203" pitchFamily="34" charset="0"/>
              </a:rPr>
              <a:t>. </a:t>
            </a:r>
          </a:p>
        </p:txBody>
      </p:sp>
      <p:sp>
        <p:nvSpPr>
          <p:cNvPr id="29" name="Rectangle 9">
            <a:extLst>
              <a:ext uri="{FF2B5EF4-FFF2-40B4-BE49-F238E27FC236}">
                <a16:creationId xmlns:a16="http://schemas.microsoft.com/office/drawing/2014/main" id="{AFBF352D-D093-4E18-BC15-A1EAC5BEBFC4}"/>
              </a:ext>
            </a:extLst>
          </p:cNvPr>
          <p:cNvSpPr>
            <a:spLocks noChangeArrowheads="1"/>
          </p:cNvSpPr>
          <p:nvPr/>
        </p:nvSpPr>
        <p:spPr bwMode="auto">
          <a:xfrm rot="10800000" flipV="1">
            <a:off x="10538241" y="2375144"/>
            <a:ext cx="202855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graphicFrame>
        <p:nvGraphicFramePr>
          <p:cNvPr id="32" name="Diagram 31">
            <a:extLst>
              <a:ext uri="{FF2B5EF4-FFF2-40B4-BE49-F238E27FC236}">
                <a16:creationId xmlns:a16="http://schemas.microsoft.com/office/drawing/2014/main" id="{E5E0EADC-1055-4D26-9D91-CE6702992292}"/>
              </a:ext>
            </a:extLst>
          </p:cNvPr>
          <p:cNvGraphicFramePr/>
          <p:nvPr>
            <p:extLst>
              <p:ext uri="{D42A27DB-BD31-4B8C-83A1-F6EECF244321}">
                <p14:modId xmlns:p14="http://schemas.microsoft.com/office/powerpoint/2010/main" val="4105190041"/>
              </p:ext>
            </p:extLst>
          </p:nvPr>
        </p:nvGraphicFramePr>
        <p:xfrm>
          <a:off x="812801" y="777345"/>
          <a:ext cx="6837680" cy="5732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171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12187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4000" b="1" dirty="0">
                <a:solidFill>
                  <a:srgbClr val="000000"/>
                </a:solidFill>
                <a:latin typeface="Helvetica Neue"/>
              </a:rPr>
              <a:t>Brand</a:t>
            </a:r>
          </a:p>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60" name="Picture 12">
            <a:extLst>
              <a:ext uri="{FF2B5EF4-FFF2-40B4-BE49-F238E27FC236}">
                <a16:creationId xmlns:a16="http://schemas.microsoft.com/office/drawing/2014/main" id="{7405B051-0B29-4E1D-AF27-3EDC6E997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81089"/>
            <a:ext cx="6867526" cy="5886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9A7F10-DAA3-4ECB-9DC7-61AD2C432047}"/>
              </a:ext>
            </a:extLst>
          </p:cNvPr>
          <p:cNvSpPr txBox="1"/>
          <p:nvPr/>
        </p:nvSpPr>
        <p:spPr>
          <a:xfrm>
            <a:off x="7396167" y="781089"/>
            <a:ext cx="4267199" cy="5786199"/>
          </a:xfrm>
          <a:prstGeom prst="rect">
            <a:avLst/>
          </a:prstGeom>
          <a:noFill/>
        </p:spPr>
        <p:txBody>
          <a:bodyPr wrap="square">
            <a:spAutoFit/>
          </a:bodyPr>
          <a:lstStyle/>
          <a:p>
            <a:pPr algn="l"/>
            <a:r>
              <a:rPr lang="en-US" sz="2800" b="1" dirty="0">
                <a:solidFill>
                  <a:srgbClr val="000000"/>
                </a:solidFill>
                <a:latin typeface="Helvetica Neue"/>
              </a:rPr>
              <a:t>Observation</a:t>
            </a:r>
          </a:p>
          <a:p>
            <a:pPr algn="l"/>
            <a:endParaRPr lang="en-US" b="1" dirty="0">
              <a:solidFill>
                <a:srgbClr val="000000"/>
              </a:solidFill>
              <a:latin typeface="Helvetica Neue"/>
            </a:endParaRPr>
          </a:p>
          <a:p>
            <a:pPr algn="l"/>
            <a:r>
              <a:rPr lang="en-US" b="1" dirty="0">
                <a:solidFill>
                  <a:srgbClr val="000000"/>
                </a:solidFill>
                <a:latin typeface="Helvetica Neue"/>
              </a:rPr>
              <a:t>From the graph:</a:t>
            </a:r>
            <a:endParaRPr lang="en-US" dirty="0">
              <a:solidFill>
                <a:srgbClr val="000000"/>
              </a:solidFill>
              <a:latin typeface="Helvetica Neue"/>
            </a:endParaRPr>
          </a:p>
          <a:p>
            <a:pPr marL="342903" indent="-342903">
              <a:buFont typeface="+mj-lt"/>
              <a:buAutoNum type="arabicPeriod"/>
            </a:pPr>
            <a:r>
              <a:rPr lang="en-US" dirty="0">
                <a:solidFill>
                  <a:srgbClr val="000000"/>
                </a:solidFill>
                <a:latin typeface="Helvetica Neue"/>
              </a:rPr>
              <a:t>Maruti, Hyundai and Honda domain the market with 20% ,18% and 10% .  The price are slightly below the average price.</a:t>
            </a:r>
          </a:p>
          <a:p>
            <a:pPr marL="342903" indent="-342903">
              <a:buFont typeface="+mj-lt"/>
              <a:buAutoNum type="arabicPeriod"/>
            </a:pPr>
            <a:r>
              <a:rPr lang="en-US" dirty="0">
                <a:solidFill>
                  <a:srgbClr val="000000"/>
                </a:solidFill>
                <a:latin typeface="Helvetica Neue"/>
              </a:rPr>
              <a:t>For Toyota, Mitsubishi, Force, and Isuzu are above the average price in the market.</a:t>
            </a:r>
          </a:p>
          <a:p>
            <a:pPr marL="342903" indent="-342903">
              <a:buFont typeface="+mj-lt"/>
              <a:buAutoNum type="arabicPeriod"/>
            </a:pPr>
            <a:r>
              <a:rPr lang="en-US" dirty="0">
                <a:solidFill>
                  <a:srgbClr val="000000"/>
                </a:solidFill>
                <a:latin typeface="Helvetica Neue"/>
              </a:rPr>
              <a:t>Even though the model car for Japan and German have the high retain values in resale market, but the local brand Maruti seems has high demand in used car market.</a:t>
            </a:r>
          </a:p>
          <a:p>
            <a:pPr marL="342903" indent="-342903">
              <a:buFont typeface="+mj-lt"/>
              <a:buAutoNum type="arabicPeriod"/>
            </a:pPr>
            <a:endParaRPr lang="en-US" b="1" dirty="0">
              <a:solidFill>
                <a:srgbClr val="000000"/>
              </a:solidFill>
              <a:latin typeface="Helvetica Neue"/>
            </a:endParaRPr>
          </a:p>
          <a:p>
            <a:pPr marL="342903" indent="-342903">
              <a:buFont typeface="+mj-lt"/>
              <a:buAutoNum type="arabicPeriod"/>
            </a:pPr>
            <a:r>
              <a:rPr lang="en-US" b="1" dirty="0">
                <a:solidFill>
                  <a:srgbClr val="000000"/>
                </a:solidFill>
                <a:latin typeface="Helvetica Neue"/>
              </a:rPr>
              <a:t>Reason behind could be associate to the buying power and affordability of the consumers in India.</a:t>
            </a:r>
          </a:p>
        </p:txBody>
      </p:sp>
      <p:cxnSp>
        <p:nvCxnSpPr>
          <p:cNvPr id="6" name="Straight Arrow Connector 5">
            <a:extLst>
              <a:ext uri="{FF2B5EF4-FFF2-40B4-BE49-F238E27FC236}">
                <a16:creationId xmlns:a16="http://schemas.microsoft.com/office/drawing/2014/main" id="{F5E43846-A576-4F4D-B598-21D8EC67C10D}"/>
              </a:ext>
            </a:extLst>
          </p:cNvPr>
          <p:cNvCxnSpPr/>
          <p:nvPr/>
        </p:nvCxnSpPr>
        <p:spPr>
          <a:xfrm flipV="1">
            <a:off x="2875280" y="611632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25170FCD-6CDE-45E4-93BF-973A2122820D}"/>
              </a:ext>
            </a:extLst>
          </p:cNvPr>
          <p:cNvCxnSpPr/>
          <p:nvPr/>
        </p:nvCxnSpPr>
        <p:spPr>
          <a:xfrm flipV="1">
            <a:off x="4358640" y="602996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894606C0-944E-4E1F-9C36-BA2BA3920604}"/>
              </a:ext>
            </a:extLst>
          </p:cNvPr>
          <p:cNvCxnSpPr/>
          <p:nvPr/>
        </p:nvCxnSpPr>
        <p:spPr>
          <a:xfrm flipV="1">
            <a:off x="2661920" y="6116320"/>
            <a:ext cx="0" cy="4775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ECBCC452-0083-49E7-A8B2-8B790E96CCCE}"/>
              </a:ext>
            </a:extLst>
          </p:cNvPr>
          <p:cNvCxnSpPr>
            <a:cxnSpLocks/>
          </p:cNvCxnSpPr>
          <p:nvPr/>
        </p:nvCxnSpPr>
        <p:spPr>
          <a:xfrm flipV="1">
            <a:off x="2275840" y="602996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B6F5D66B-24EB-4721-9DE7-80433B442CFC}"/>
              </a:ext>
            </a:extLst>
          </p:cNvPr>
          <p:cNvCxnSpPr>
            <a:cxnSpLocks/>
          </p:cNvCxnSpPr>
          <p:nvPr/>
        </p:nvCxnSpPr>
        <p:spPr>
          <a:xfrm flipV="1">
            <a:off x="6421120" y="6008349"/>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2AC2D2C4-590E-4F98-A306-10604639669D}"/>
              </a:ext>
            </a:extLst>
          </p:cNvPr>
          <p:cNvCxnSpPr>
            <a:cxnSpLocks/>
          </p:cNvCxnSpPr>
          <p:nvPr/>
        </p:nvCxnSpPr>
        <p:spPr>
          <a:xfrm flipV="1">
            <a:off x="3108960" y="602996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084E5560-5A2A-4365-9853-DF9797C0018C}"/>
              </a:ext>
            </a:extLst>
          </p:cNvPr>
          <p:cNvCxnSpPr>
            <a:cxnSpLocks/>
          </p:cNvCxnSpPr>
          <p:nvPr/>
        </p:nvCxnSpPr>
        <p:spPr>
          <a:xfrm flipV="1">
            <a:off x="4978400" y="6225540"/>
            <a:ext cx="0" cy="56388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0632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adec="http://schemas.microsoft.com/office/drawing/2017/decorative" val="1"/>
              </a:ext>
            </a:extLst>
          </p:cNvPr>
          <p:cNvSpPr/>
          <p:nvPr/>
        </p:nvSpPr>
        <p:spPr>
          <a:xfrm>
            <a:off x="0" y="990606"/>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New Price vs Used Price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16ABC0-EF46-4159-B4CF-45B14EA929B3}"/>
              </a:ext>
              <a:ext uri="{C183D7F6-B498-43B3-948B-1728B52AA6E4}">
                <adec:decorative xmlns:adec="http://schemas.microsoft.com/office/drawing/2017/decorative" val="1"/>
              </a:ext>
            </a:extLst>
          </p:cNvPr>
          <p:cNvCxnSpPr/>
          <p:nvPr/>
        </p:nvCxnSpPr>
        <p:spPr>
          <a:xfrm>
            <a:off x="3581404" y="4784684"/>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adec="http://schemas.microsoft.com/office/drawing/2017/decorative" val="1"/>
              </a:ext>
            </a:extLst>
          </p:cNvPr>
          <p:cNvCxnSpPr/>
          <p:nvPr/>
        </p:nvCxnSpPr>
        <p:spPr>
          <a:xfrm>
            <a:off x="7604125" y="4903354"/>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9" y="4682229"/>
            <a:ext cx="2743195" cy="2000548"/>
          </a:xfrm>
          <a:prstGeom prst="rect">
            <a:avLst/>
          </a:prstGeom>
        </p:spPr>
        <p:txBody>
          <a:bodyPr wrap="square" lIns="0" tIns="0" rIns="0" bIns="0" anchor="t">
            <a:spAutoFit/>
          </a:bodyPr>
          <a:lstStyle/>
          <a:p>
            <a:pPr algn="l"/>
            <a:r>
              <a:rPr lang="en-US" b="1" dirty="0">
                <a:solidFill>
                  <a:srgbClr val="000000"/>
                </a:solidFill>
                <a:latin typeface="Helvetica Neue"/>
              </a:rPr>
              <a:t>Observation</a:t>
            </a:r>
          </a:p>
          <a:p>
            <a:pPr marL="342903" indent="-342903">
              <a:buFont typeface="+mj-lt"/>
              <a:buAutoNum type="arabicPeriod"/>
            </a:pPr>
            <a:r>
              <a:rPr lang="en-US" sz="1400" dirty="0">
                <a:solidFill>
                  <a:srgbClr val="000000"/>
                </a:solidFill>
                <a:latin typeface="Helvetica Neue"/>
              </a:rPr>
              <a:t> The gap between the new cars price and the used cars can tell which </a:t>
            </a:r>
            <a:r>
              <a:rPr lang="en-US" sz="1400" b="1" dirty="0">
                <a:solidFill>
                  <a:srgbClr val="000000"/>
                </a:solidFill>
                <a:latin typeface="Helvetica Neue"/>
              </a:rPr>
              <a:t>Brand have a good preserve values during resales.</a:t>
            </a:r>
          </a:p>
          <a:p>
            <a:pPr marL="342903" indent="-342903">
              <a:buFont typeface="+mj-lt"/>
              <a:buAutoNum type="arabicPeriod"/>
            </a:pPr>
            <a:r>
              <a:rPr lang="en-US" sz="1400" dirty="0">
                <a:solidFill>
                  <a:srgbClr val="000000"/>
                </a:solidFill>
                <a:latin typeface="Helvetica Neue"/>
              </a:rPr>
              <a:t>There are : Honda, Hyundai, Isuzu, Toyota , Datsun and Maruti, Mahindra</a:t>
            </a:r>
          </a:p>
        </p:txBody>
      </p:sp>
      <p:sp>
        <p:nvSpPr>
          <p:cNvPr id="46" name="Rectangle 45">
            <a:extLst>
              <a:ext uri="{FF2B5EF4-FFF2-40B4-BE49-F238E27FC236}">
                <a16:creationId xmlns:a16="http://schemas.microsoft.com/office/drawing/2014/main" id="{84176128-6116-4C3C-9CC3-394E6E116762}"/>
              </a:ext>
            </a:extLst>
          </p:cNvPr>
          <p:cNvSpPr/>
          <p:nvPr/>
        </p:nvSpPr>
        <p:spPr>
          <a:xfrm>
            <a:off x="3867155" y="4605285"/>
            <a:ext cx="3724270" cy="2154436"/>
          </a:xfrm>
          <a:prstGeom prst="rect">
            <a:avLst/>
          </a:prstGeom>
        </p:spPr>
        <p:txBody>
          <a:bodyPr wrap="square" lIns="0" tIns="0" rIns="0" bIns="0" anchor="t">
            <a:spAutoFit/>
          </a:bodyPr>
          <a:lstStyle/>
          <a:p>
            <a:pPr algn="l"/>
            <a:r>
              <a:rPr lang="en-US" sz="1400" b="1" dirty="0">
                <a:solidFill>
                  <a:srgbClr val="000000"/>
                </a:solidFill>
                <a:latin typeface="Helvetica Neue"/>
              </a:rPr>
              <a:t>General information : Google search</a:t>
            </a:r>
          </a:p>
          <a:p>
            <a:pPr marL="342903" indent="-342903">
              <a:buAutoNum type="arabicParenR"/>
            </a:pPr>
            <a:r>
              <a:rPr lang="en-US" sz="1400" b="1" dirty="0">
                <a:solidFill>
                  <a:srgbClr val="000000"/>
                </a:solidFill>
                <a:latin typeface="Helvetica Neue"/>
              </a:rPr>
              <a:t>Honda, Hyundai, and Toyota rank at the top in the mass market for retaining higher resale values</a:t>
            </a:r>
            <a:r>
              <a:rPr lang="en-US" sz="1400" dirty="0">
                <a:solidFill>
                  <a:srgbClr val="000000"/>
                </a:solidFill>
                <a:latin typeface="Helvetica Neue"/>
              </a:rPr>
              <a:t> while Lexus, Acura, Infiniti, Mercedes, and Audi fare best in terms of luxury brands.</a:t>
            </a:r>
          </a:p>
          <a:p>
            <a:pPr marL="342903" indent="-342903">
              <a:buAutoNum type="arabicParenR"/>
            </a:pPr>
            <a:r>
              <a:rPr lang="en-US" sz="1400" dirty="0">
                <a:solidFill>
                  <a:srgbClr val="000000"/>
                </a:solidFill>
                <a:latin typeface="Helvetica Neue"/>
              </a:rPr>
              <a:t>All of these brands </a:t>
            </a:r>
            <a:r>
              <a:rPr lang="en-US" sz="1400" b="1" dirty="0">
                <a:solidFill>
                  <a:srgbClr val="000000"/>
                </a:solidFill>
                <a:latin typeface="Helvetica Neue"/>
              </a:rPr>
              <a:t>can retain around 45-60%</a:t>
            </a:r>
            <a:r>
              <a:rPr lang="en-US" sz="1400" dirty="0">
                <a:solidFill>
                  <a:srgbClr val="000000"/>
                </a:solidFill>
                <a:latin typeface="Helvetica Neue"/>
              </a:rPr>
              <a:t> of their value in the first three years of ownership compared to only 35% for other brands in the same amount of time.</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sp>
        <p:nvSpPr>
          <p:cNvPr id="49" name="Rectangle 48">
            <a:extLst>
              <a:ext uri="{FF2B5EF4-FFF2-40B4-BE49-F238E27FC236}">
                <a16:creationId xmlns:a16="http://schemas.microsoft.com/office/drawing/2014/main" id="{7FA68D61-8BDC-4C14-9F0D-CF0C946CD30A}"/>
              </a:ext>
            </a:extLst>
          </p:cNvPr>
          <p:cNvSpPr/>
          <p:nvPr/>
        </p:nvSpPr>
        <p:spPr>
          <a:xfrm>
            <a:off x="7651771" y="4415490"/>
            <a:ext cx="4492598" cy="2903808"/>
          </a:xfrm>
          <a:prstGeom prst="rect">
            <a:avLst/>
          </a:prstGeom>
        </p:spPr>
        <p:txBody>
          <a:bodyPr wrap="square" lIns="0" tIns="0" rIns="0" bIns="0" anchor="t">
            <a:spAutoFit/>
          </a:bodyPr>
          <a:lstStyle/>
          <a:p>
            <a:pPr>
              <a:lnSpc>
                <a:spcPts val="1900"/>
              </a:lnSpc>
            </a:pPr>
            <a:r>
              <a:rPr lang="en-US" sz="1400" b="1" i="1" dirty="0">
                <a:solidFill>
                  <a:srgbClr val="000000"/>
                </a:solidFill>
                <a:latin typeface="Helvetica Neue"/>
              </a:rPr>
              <a:t>Maruti Suzuki India Limited, formerly known, is an Indian automobile headquartered in New Delhi.</a:t>
            </a:r>
            <a:r>
              <a:rPr lang="en-US" sz="1400" dirty="0">
                <a:solidFill>
                  <a:srgbClr val="000000"/>
                </a:solidFill>
                <a:latin typeface="Helvetica Neue"/>
              </a:rPr>
              <a:t>--- Google search </a:t>
            </a:r>
          </a:p>
          <a:p>
            <a:pPr>
              <a:lnSpc>
                <a:spcPts val="1900"/>
              </a:lnSpc>
            </a:pPr>
            <a:endParaRPr lang="en-US" sz="1400" dirty="0">
              <a:solidFill>
                <a:srgbClr val="000000"/>
              </a:solidFill>
              <a:latin typeface="Helvetica Neue"/>
            </a:endParaRPr>
          </a:p>
          <a:p>
            <a:pPr>
              <a:lnSpc>
                <a:spcPts val="1900"/>
              </a:lnSpc>
            </a:pPr>
            <a:r>
              <a:rPr lang="en-SG" sz="1400" b="0" i="0" dirty="0">
                <a:solidFill>
                  <a:srgbClr val="202122"/>
                </a:solidFill>
                <a:effectLst/>
                <a:latin typeface="Arial" panose="020B0604020202020204" pitchFamily="34" charset="0"/>
              </a:rPr>
              <a:t>The </a:t>
            </a:r>
            <a:r>
              <a:rPr lang="en-SG" sz="1400" b="1" i="0" dirty="0">
                <a:solidFill>
                  <a:srgbClr val="202122"/>
                </a:solidFill>
                <a:effectLst/>
                <a:latin typeface="Arial" panose="020B0604020202020204" pitchFamily="34" charset="0"/>
              </a:rPr>
              <a:t>Datsun </a:t>
            </a:r>
            <a:r>
              <a:rPr lang="en-US" sz="1400" b="0" i="0" dirty="0">
                <a:solidFill>
                  <a:srgbClr val="202122"/>
                </a:solidFill>
                <a:effectLst/>
                <a:latin typeface="Arial" panose="020B0604020202020204" pitchFamily="34" charset="0"/>
              </a:rPr>
              <a:t>is an automobile brand owned by </a:t>
            </a:r>
            <a:r>
              <a:rPr lang="en-US" sz="1400" dirty="0">
                <a:solidFill>
                  <a:srgbClr val="0B0080"/>
                </a:solidFill>
                <a:latin typeface="Arial" panose="020B0604020202020204" pitchFamily="34" charset="0"/>
              </a:rPr>
              <a:t>Nissan. (japan)</a:t>
            </a:r>
          </a:p>
          <a:p>
            <a:pPr>
              <a:lnSpc>
                <a:spcPts val="1900"/>
              </a:lnSpc>
            </a:pPr>
            <a:endParaRPr lang="en-US" sz="1400" dirty="0">
              <a:solidFill>
                <a:srgbClr val="0B0080"/>
              </a:solidFill>
              <a:latin typeface="Arial" panose="020B0604020202020204" pitchFamily="34" charset="0"/>
            </a:endParaRPr>
          </a:p>
          <a:p>
            <a:pPr>
              <a:lnSpc>
                <a:spcPts val="1900"/>
              </a:lnSpc>
            </a:pPr>
            <a:r>
              <a:rPr lang="en-US" sz="1400" b="1" i="0" dirty="0">
                <a:solidFill>
                  <a:srgbClr val="202124"/>
                </a:solidFill>
                <a:effectLst/>
                <a:latin typeface="arial" panose="020B0604020202020204" pitchFamily="34" charset="0"/>
              </a:rPr>
              <a:t>Mahindra &amp; Mahindra Limited</a:t>
            </a:r>
            <a:r>
              <a:rPr lang="en-US" sz="1400" b="0" i="0" dirty="0">
                <a:solidFill>
                  <a:srgbClr val="202124"/>
                </a:solidFill>
                <a:effectLst/>
                <a:latin typeface="arial" panose="020B0604020202020204" pitchFamily="34" charset="0"/>
              </a:rPr>
              <a:t> </a:t>
            </a:r>
            <a:r>
              <a:rPr lang="en-US" sz="1400" dirty="0">
                <a:solidFill>
                  <a:srgbClr val="202124"/>
                </a:solidFill>
                <a:latin typeface="arial" panose="020B0604020202020204" pitchFamily="34" charset="0"/>
              </a:rPr>
              <a:t>,</a:t>
            </a:r>
            <a:r>
              <a:rPr lang="en-US" sz="1400" b="0" i="0" dirty="0">
                <a:solidFill>
                  <a:srgbClr val="202124"/>
                </a:solidFill>
                <a:effectLst/>
                <a:latin typeface="arial" panose="020B0604020202020204" pitchFamily="34" charset="0"/>
              </a:rPr>
              <a:t> Indian multinational vehicle , headquartered in Mumbai, Maharashtra, </a:t>
            </a:r>
            <a:r>
              <a:rPr lang="en-US" sz="1400" b="1" i="0" dirty="0">
                <a:solidFill>
                  <a:srgbClr val="202124"/>
                </a:solidFill>
                <a:effectLst/>
                <a:latin typeface="arial" panose="020B0604020202020204" pitchFamily="34" charset="0"/>
              </a:rPr>
              <a:t>India</a:t>
            </a:r>
            <a:endParaRPr lang="en-US" sz="1400" dirty="0">
              <a:solidFill>
                <a:srgbClr val="0B0080"/>
              </a:solidFill>
              <a:latin typeface="Arial" panose="020B0604020202020204" pitchFamily="34" charset="0"/>
            </a:endParaRPr>
          </a:p>
          <a:p>
            <a:pPr>
              <a:lnSpc>
                <a:spcPts val="1900"/>
              </a:lnSpc>
            </a:pPr>
            <a:endParaRPr lang="en-US" sz="1400" dirty="0">
              <a:solidFill>
                <a:srgbClr val="0B0080"/>
              </a:solidFill>
              <a:latin typeface="Arial" panose="020B0604020202020204" pitchFamily="34" charset="0"/>
            </a:endParaRPr>
          </a:p>
          <a:p>
            <a:pPr>
              <a:lnSpc>
                <a:spcPts val="1900"/>
              </a:lnSpc>
            </a:pPr>
            <a:endParaRPr lang="en-US" sz="1400" dirty="0">
              <a:solidFill>
                <a:srgbClr val="000000"/>
              </a:solidFill>
              <a:latin typeface="Helvetica Neue"/>
            </a:endParaRPr>
          </a:p>
          <a:p>
            <a:pPr>
              <a:lnSpc>
                <a:spcPts val="1900"/>
              </a:lnSpc>
            </a:pPr>
            <a:endParaRPr lang="en-US" sz="1400" dirty="0">
              <a:solidFill>
                <a:srgbClr val="000000"/>
              </a:solidFill>
              <a:latin typeface="Helvetica Neue"/>
            </a:endParaRPr>
          </a:p>
        </p:txBody>
      </p:sp>
      <p:pic>
        <p:nvPicPr>
          <p:cNvPr id="1029" name="Picture 5">
            <a:extLst>
              <a:ext uri="{FF2B5EF4-FFF2-40B4-BE49-F238E27FC236}">
                <a16:creationId xmlns:a16="http://schemas.microsoft.com/office/drawing/2014/main" id="{E907B9CA-8D4F-4628-B77E-58CCD8CFC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899"/>
            <a:ext cx="12096737" cy="389259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82F2CE7F-DF81-424E-AEE8-1DFC5488BA0E}"/>
              </a:ext>
            </a:extLst>
          </p:cNvPr>
          <p:cNvCxnSpPr/>
          <p:nvPr/>
        </p:nvCxnSpPr>
        <p:spPr>
          <a:xfrm flipV="1">
            <a:off x="2946400" y="1473200"/>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284B082B-D7B8-4BA1-BCC2-F6E83E651C56}"/>
              </a:ext>
            </a:extLst>
          </p:cNvPr>
          <p:cNvCxnSpPr/>
          <p:nvPr/>
        </p:nvCxnSpPr>
        <p:spPr>
          <a:xfrm flipV="1">
            <a:off x="4183382" y="1492137"/>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a:extLst>
              <a:ext uri="{FF2B5EF4-FFF2-40B4-BE49-F238E27FC236}">
                <a16:creationId xmlns:a16="http://schemas.microsoft.com/office/drawing/2014/main" id="{62000672-7B01-4A49-8454-98BFA75ABC43}"/>
              </a:ext>
            </a:extLst>
          </p:cNvPr>
          <p:cNvCxnSpPr/>
          <p:nvPr/>
        </p:nvCxnSpPr>
        <p:spPr>
          <a:xfrm flipV="1">
            <a:off x="4572000" y="1492137"/>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Straight Connector 27">
            <a:extLst>
              <a:ext uri="{FF2B5EF4-FFF2-40B4-BE49-F238E27FC236}">
                <a16:creationId xmlns:a16="http://schemas.microsoft.com/office/drawing/2014/main" id="{0272EFEC-F7CA-42FD-9277-C33A405A8F1B}"/>
              </a:ext>
            </a:extLst>
          </p:cNvPr>
          <p:cNvCxnSpPr/>
          <p:nvPr/>
        </p:nvCxnSpPr>
        <p:spPr>
          <a:xfrm flipV="1">
            <a:off x="4897120" y="1492137"/>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29" name="Straight Connector 28">
            <a:extLst>
              <a:ext uri="{FF2B5EF4-FFF2-40B4-BE49-F238E27FC236}">
                <a16:creationId xmlns:a16="http://schemas.microsoft.com/office/drawing/2014/main" id="{CD05C4AE-6AB8-405A-90F0-A474BE44EF5E}"/>
              </a:ext>
            </a:extLst>
          </p:cNvPr>
          <p:cNvCxnSpPr/>
          <p:nvPr/>
        </p:nvCxnSpPr>
        <p:spPr>
          <a:xfrm flipV="1">
            <a:off x="6797040" y="1492137"/>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a:extLst>
              <a:ext uri="{FF2B5EF4-FFF2-40B4-BE49-F238E27FC236}">
                <a16:creationId xmlns:a16="http://schemas.microsoft.com/office/drawing/2014/main" id="{1A276D5E-2A3A-4963-B677-9F92B2C4462C}"/>
              </a:ext>
            </a:extLst>
          </p:cNvPr>
          <p:cNvCxnSpPr/>
          <p:nvPr/>
        </p:nvCxnSpPr>
        <p:spPr>
          <a:xfrm flipV="1">
            <a:off x="9987280" y="1473200"/>
            <a:ext cx="0" cy="2092960"/>
          </a:xfrm>
          <a:prstGeom prst="line">
            <a:avLst/>
          </a:prstGeom>
        </p:spPr>
        <p:style>
          <a:lnRef idx="3">
            <a:schemeClr val="accent5"/>
          </a:lnRef>
          <a:fillRef idx="0">
            <a:schemeClr val="accent5"/>
          </a:fillRef>
          <a:effectRef idx="2">
            <a:schemeClr val="accent5"/>
          </a:effectRef>
          <a:fontRef idx="minor">
            <a:schemeClr val="tx1"/>
          </a:fontRef>
        </p:style>
      </p:cxnSp>
      <p:cxnSp>
        <p:nvCxnSpPr>
          <p:cNvPr id="31" name="Straight Connector 30">
            <a:extLst>
              <a:ext uri="{FF2B5EF4-FFF2-40B4-BE49-F238E27FC236}">
                <a16:creationId xmlns:a16="http://schemas.microsoft.com/office/drawing/2014/main" id="{CC31313B-F264-4774-BB7F-51E40FFFCB35}"/>
              </a:ext>
            </a:extLst>
          </p:cNvPr>
          <p:cNvCxnSpPr/>
          <p:nvPr/>
        </p:nvCxnSpPr>
        <p:spPr>
          <a:xfrm flipV="1">
            <a:off x="6461760" y="1473200"/>
            <a:ext cx="0" cy="209296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1214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Kilometres Driven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9A7F10-DAA3-4ECB-9DC7-61AD2C432047}"/>
              </a:ext>
            </a:extLst>
          </p:cNvPr>
          <p:cNvSpPr txBox="1"/>
          <p:nvPr/>
        </p:nvSpPr>
        <p:spPr>
          <a:xfrm>
            <a:off x="5772150" y="781092"/>
            <a:ext cx="6191250" cy="5693866"/>
          </a:xfrm>
          <a:prstGeom prst="rect">
            <a:avLst/>
          </a:prstGeom>
          <a:noFill/>
        </p:spPr>
        <p:txBody>
          <a:bodyPr wrap="square">
            <a:spAutoFit/>
          </a:bodyPr>
          <a:lstStyle/>
          <a:p>
            <a:r>
              <a:rPr lang="en-US" sz="2000" b="1" i="1" dirty="0">
                <a:solidFill>
                  <a:srgbClr val="000000"/>
                </a:solidFill>
                <a:latin typeface="Helvetica Neue"/>
              </a:rPr>
              <a:t>Is a good indicator of the vehicle's wear and tear</a:t>
            </a:r>
            <a:r>
              <a:rPr lang="en-US" sz="2400" b="1" i="1" dirty="0">
                <a:solidFill>
                  <a:srgbClr val="000000"/>
                </a:solidFill>
                <a:latin typeface="Helvetica Neue"/>
              </a:rPr>
              <a:t>.</a:t>
            </a:r>
          </a:p>
          <a:p>
            <a:endParaRPr lang="en-US" sz="2800" b="1" dirty="0">
              <a:solidFill>
                <a:srgbClr val="000000"/>
              </a:solidFill>
              <a:latin typeface="Helvetica Neue"/>
            </a:endParaRPr>
          </a:p>
          <a:p>
            <a:r>
              <a:rPr lang="en-US" sz="2400" b="1" dirty="0">
                <a:solidFill>
                  <a:srgbClr val="000000"/>
                </a:solidFill>
                <a:latin typeface="Helvetica Neue"/>
              </a:rPr>
              <a:t>Observation</a:t>
            </a:r>
          </a:p>
          <a:p>
            <a:pPr algn="l"/>
            <a:endParaRPr lang="en-US" b="1" dirty="0">
              <a:solidFill>
                <a:srgbClr val="000000"/>
              </a:solidFill>
              <a:latin typeface="Helvetica Neue"/>
            </a:endParaRPr>
          </a:p>
          <a:p>
            <a:pPr marL="342903" indent="-342903">
              <a:buFont typeface="+mj-lt"/>
              <a:buAutoNum type="arabicPeriod"/>
            </a:pPr>
            <a:r>
              <a:rPr lang="en-US" dirty="0">
                <a:solidFill>
                  <a:srgbClr val="000000"/>
                </a:solidFill>
                <a:latin typeface="Helvetica Neue"/>
              </a:rPr>
              <a:t>Obviously, the </a:t>
            </a:r>
            <a:r>
              <a:rPr lang="en-US" b="1" dirty="0">
                <a:solidFill>
                  <a:srgbClr val="000000"/>
                </a:solidFill>
                <a:latin typeface="Helvetica Neue"/>
              </a:rPr>
              <a:t>higher the kilometers </a:t>
            </a:r>
            <a:r>
              <a:rPr lang="en-US" dirty="0">
                <a:solidFill>
                  <a:srgbClr val="000000"/>
                </a:solidFill>
                <a:latin typeface="Helvetica Neue"/>
              </a:rPr>
              <a:t>you have drive , the </a:t>
            </a:r>
            <a:r>
              <a:rPr lang="en-US" b="1" dirty="0">
                <a:solidFill>
                  <a:srgbClr val="000000"/>
                </a:solidFill>
                <a:latin typeface="Helvetica Neue"/>
              </a:rPr>
              <a:t>lower the used cars price.</a:t>
            </a:r>
          </a:p>
          <a:p>
            <a:pPr marL="342903" indent="-342903">
              <a:buFont typeface="+mj-lt"/>
              <a:buAutoNum type="arabicPeriod"/>
            </a:pPr>
            <a:r>
              <a:rPr lang="en-US" dirty="0">
                <a:solidFill>
                  <a:srgbClr val="000000"/>
                </a:solidFill>
                <a:latin typeface="Helvetica Neue"/>
              </a:rPr>
              <a:t>A car with high KM Driven means that the cars has been used through and through.</a:t>
            </a:r>
          </a:p>
          <a:p>
            <a:pPr marL="342903" indent="-342903">
              <a:buFont typeface="+mj-lt"/>
              <a:buAutoNum type="arabicPeriod"/>
            </a:pPr>
            <a:r>
              <a:rPr lang="en-US" dirty="0">
                <a:solidFill>
                  <a:srgbClr val="000000"/>
                </a:solidFill>
                <a:latin typeface="Helvetica Neue"/>
              </a:rPr>
              <a:t>From </a:t>
            </a:r>
            <a:r>
              <a:rPr lang="en-US" b="1" dirty="0">
                <a:solidFill>
                  <a:srgbClr val="000000"/>
                </a:solidFill>
                <a:latin typeface="Helvetica Neue"/>
              </a:rPr>
              <a:t>consumers perspective</a:t>
            </a:r>
            <a:r>
              <a:rPr lang="en-US" dirty="0">
                <a:solidFill>
                  <a:srgbClr val="000000"/>
                </a:solidFill>
                <a:latin typeface="Helvetica Neue"/>
              </a:rPr>
              <a:t>, the first problem that used car owners need to solve is the </a:t>
            </a:r>
            <a:r>
              <a:rPr lang="en-US" b="1" dirty="0">
                <a:solidFill>
                  <a:srgbClr val="000000"/>
                </a:solidFill>
                <a:latin typeface="Helvetica Neue"/>
              </a:rPr>
              <a:t>issue of maintenance</a:t>
            </a:r>
            <a:r>
              <a:rPr lang="en-US" dirty="0">
                <a:solidFill>
                  <a:srgbClr val="000000"/>
                </a:solidFill>
                <a:latin typeface="Helvetica Neue"/>
              </a:rPr>
              <a:t>. Hence, The higher the KM driven could have the higher likelihood of </a:t>
            </a:r>
            <a:r>
              <a:rPr lang="en-US" b="1" dirty="0">
                <a:solidFill>
                  <a:srgbClr val="000000"/>
                </a:solidFill>
                <a:latin typeface="Helvetica Neue"/>
              </a:rPr>
              <a:t>breaking down</a:t>
            </a:r>
            <a:r>
              <a:rPr lang="en-US" dirty="0">
                <a:solidFill>
                  <a:srgbClr val="000000"/>
                </a:solidFill>
                <a:latin typeface="Helvetica Neue"/>
              </a:rPr>
              <a:t>. For this reason, buyers would usually prefer to </a:t>
            </a:r>
            <a:r>
              <a:rPr lang="en-US" b="1" dirty="0">
                <a:solidFill>
                  <a:srgbClr val="000000"/>
                </a:solidFill>
                <a:latin typeface="Helvetica Neue"/>
              </a:rPr>
              <a:t>spend more money on a vehicle with lower kilometer drive instead</a:t>
            </a:r>
            <a:r>
              <a:rPr lang="en-US" dirty="0">
                <a:solidFill>
                  <a:srgbClr val="000000"/>
                </a:solidFill>
                <a:latin typeface="Helvetica Neue"/>
              </a:rPr>
              <a:t>. A used car tends to have more wear and tear than a brand new car.</a:t>
            </a:r>
          </a:p>
          <a:p>
            <a:pPr marL="342903" indent="-342903">
              <a:buFont typeface="+mj-lt"/>
              <a:buAutoNum type="arabicPeriod"/>
            </a:pPr>
            <a:r>
              <a:rPr lang="en-US" dirty="0">
                <a:solidFill>
                  <a:srgbClr val="000000"/>
                </a:solidFill>
                <a:latin typeface="Helvetica Neue"/>
              </a:rPr>
              <a:t>A used car with low KM Driven could have gold mine in the market and this would be a </a:t>
            </a:r>
            <a:r>
              <a:rPr lang="en-US" b="1" dirty="0">
                <a:solidFill>
                  <a:srgbClr val="000000"/>
                </a:solidFill>
                <a:latin typeface="Helvetica Neue"/>
              </a:rPr>
              <a:t>crucial features</a:t>
            </a:r>
            <a:r>
              <a:rPr lang="en-US" dirty="0">
                <a:solidFill>
                  <a:srgbClr val="000000"/>
                </a:solidFill>
                <a:latin typeface="Helvetica Neue"/>
              </a:rPr>
              <a:t> in used cars </a:t>
            </a:r>
            <a:r>
              <a:rPr lang="en-US" b="1" dirty="0">
                <a:solidFill>
                  <a:srgbClr val="000000"/>
                </a:solidFill>
                <a:latin typeface="Helvetica Neue"/>
              </a:rPr>
              <a:t>pricing determination.</a:t>
            </a:r>
            <a:endParaRPr lang="en-US" dirty="0">
              <a:solidFill>
                <a:srgbClr val="000000"/>
              </a:solidFill>
              <a:latin typeface="Helvetica Neue"/>
            </a:endParaRPr>
          </a:p>
        </p:txBody>
      </p:sp>
      <p:pic>
        <p:nvPicPr>
          <p:cNvPr id="3074" name="Picture 2">
            <a:extLst>
              <a:ext uri="{FF2B5EF4-FFF2-40B4-BE49-F238E27FC236}">
                <a16:creationId xmlns:a16="http://schemas.microsoft.com/office/drawing/2014/main" id="{56251120-C6CB-4BA3-9F3D-785B92766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7" y="1098441"/>
            <a:ext cx="5210175" cy="53765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DB7C00-4ECA-4E27-967B-3863FB6445DA}"/>
              </a:ext>
            </a:extLst>
          </p:cNvPr>
          <p:cNvSpPr txBox="1"/>
          <p:nvPr/>
        </p:nvSpPr>
        <p:spPr>
          <a:xfrm>
            <a:off x="1269206" y="655242"/>
            <a:ext cx="2750344" cy="400110"/>
          </a:xfrm>
          <a:prstGeom prst="rect">
            <a:avLst/>
          </a:prstGeom>
          <a:noFill/>
        </p:spPr>
        <p:txBody>
          <a:bodyPr wrap="square">
            <a:spAutoFit/>
          </a:bodyPr>
          <a:lstStyle/>
          <a:p>
            <a:r>
              <a:rPr lang="en-SG" sz="2000" b="1" dirty="0">
                <a:solidFill>
                  <a:srgbClr val="000000"/>
                </a:solidFill>
                <a:latin typeface="Helvetica Neue"/>
              </a:rPr>
              <a:t>KM Driven vs Price</a:t>
            </a:r>
          </a:p>
        </p:txBody>
      </p:sp>
    </p:spTree>
    <p:extLst>
      <p:ext uri="{BB962C8B-B14F-4D97-AF65-F5344CB8AC3E}">
        <p14:creationId xmlns:p14="http://schemas.microsoft.com/office/powerpoint/2010/main" val="88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A4FBB54-C9D6-4CFC-8D96-A3C9CA29C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8" y="153100"/>
            <a:ext cx="11499842" cy="4439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E219DB-9251-4E55-851E-A266B9729570}"/>
              </a:ext>
            </a:extLst>
          </p:cNvPr>
          <p:cNvSpPr txBox="1"/>
          <p:nvPr/>
        </p:nvSpPr>
        <p:spPr>
          <a:xfrm>
            <a:off x="640080" y="4785360"/>
            <a:ext cx="10911840" cy="1631216"/>
          </a:xfrm>
          <a:prstGeom prst="rect">
            <a:avLst/>
          </a:prstGeom>
          <a:noFill/>
        </p:spPr>
        <p:txBody>
          <a:bodyPr wrap="square">
            <a:spAutoFit/>
          </a:bodyPr>
          <a:lstStyle/>
          <a:p>
            <a:r>
              <a:rPr lang="en-US" sz="2000" dirty="0">
                <a:solidFill>
                  <a:srgbClr val="000000"/>
                </a:solidFill>
                <a:latin typeface="Helvetica Neue"/>
              </a:rPr>
              <a:t>The luxury sport cars such as BMW ,Audi, Jaguar, </a:t>
            </a:r>
            <a:r>
              <a:rPr lang="en-US" sz="2000" dirty="0" err="1">
                <a:solidFill>
                  <a:srgbClr val="000000"/>
                </a:solidFill>
                <a:latin typeface="Helvetica Neue"/>
              </a:rPr>
              <a:t>Mercedes-benz</a:t>
            </a:r>
            <a:r>
              <a:rPr lang="en-US" sz="2000" dirty="0">
                <a:solidFill>
                  <a:srgbClr val="000000"/>
                </a:solidFill>
                <a:latin typeface="Helvetica Neue"/>
              </a:rPr>
              <a:t>, Mini, Porsche have the good preservation values regardless of KM Driven.</a:t>
            </a:r>
          </a:p>
          <a:p>
            <a:endParaRPr lang="en-US" sz="2000" dirty="0">
              <a:solidFill>
                <a:srgbClr val="000000"/>
              </a:solidFill>
              <a:latin typeface="Helvetica Neue"/>
            </a:endParaRPr>
          </a:p>
          <a:p>
            <a:r>
              <a:rPr lang="en-US" sz="2000" dirty="0">
                <a:solidFill>
                  <a:srgbClr val="000000"/>
                </a:solidFill>
                <a:latin typeface="Helvetica Neue"/>
              </a:rPr>
              <a:t>The luxury cars are more expensive. </a:t>
            </a:r>
            <a:r>
              <a:rPr lang="en-US" sz="2000" b="1" dirty="0">
                <a:solidFill>
                  <a:srgbClr val="000000"/>
                </a:solidFill>
                <a:latin typeface="Helvetica Neue"/>
              </a:rPr>
              <a:t>Datsun ,Toyota, Honda </a:t>
            </a:r>
            <a:r>
              <a:rPr lang="en-US" sz="2000" dirty="0">
                <a:solidFill>
                  <a:srgbClr val="000000"/>
                </a:solidFill>
                <a:latin typeface="Helvetica Neue"/>
              </a:rPr>
              <a:t> have the good preservation values of used car market in considering the</a:t>
            </a:r>
            <a:r>
              <a:rPr lang="en-US" sz="2000" b="1" dirty="0">
                <a:solidFill>
                  <a:srgbClr val="000000"/>
                </a:solidFill>
                <a:latin typeface="Helvetica Neue"/>
              </a:rPr>
              <a:t> affordability .</a:t>
            </a:r>
            <a:endParaRPr lang="en-SG" sz="2000" dirty="0"/>
          </a:p>
        </p:txBody>
      </p:sp>
      <p:sp>
        <p:nvSpPr>
          <p:cNvPr id="4" name="Arrow: Down 3">
            <a:extLst>
              <a:ext uri="{FF2B5EF4-FFF2-40B4-BE49-F238E27FC236}">
                <a16:creationId xmlns:a16="http://schemas.microsoft.com/office/drawing/2014/main" id="{593D27D6-6FCB-4906-9303-F4833C3D76E6}"/>
              </a:ext>
            </a:extLst>
          </p:cNvPr>
          <p:cNvSpPr/>
          <p:nvPr/>
        </p:nvSpPr>
        <p:spPr>
          <a:xfrm rot="10800000">
            <a:off x="2920999" y="4033520"/>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Arrow: Down 4">
            <a:extLst>
              <a:ext uri="{FF2B5EF4-FFF2-40B4-BE49-F238E27FC236}">
                <a16:creationId xmlns:a16="http://schemas.microsoft.com/office/drawing/2014/main" id="{24DCF26A-B42C-45C5-88E8-ABF4CE58620C}"/>
              </a:ext>
            </a:extLst>
          </p:cNvPr>
          <p:cNvSpPr/>
          <p:nvPr/>
        </p:nvSpPr>
        <p:spPr>
          <a:xfrm rot="10800000">
            <a:off x="4089399" y="3997961"/>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Arrow: Down 6">
            <a:extLst>
              <a:ext uri="{FF2B5EF4-FFF2-40B4-BE49-F238E27FC236}">
                <a16:creationId xmlns:a16="http://schemas.microsoft.com/office/drawing/2014/main" id="{EE5784F8-82CA-488A-9C61-D0DD05684F91}"/>
              </a:ext>
            </a:extLst>
          </p:cNvPr>
          <p:cNvSpPr/>
          <p:nvPr/>
        </p:nvSpPr>
        <p:spPr>
          <a:xfrm>
            <a:off x="2052320" y="108712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9B1A41B2-F239-47F0-9947-A8A1094A7A56}"/>
              </a:ext>
            </a:extLst>
          </p:cNvPr>
          <p:cNvSpPr/>
          <p:nvPr/>
        </p:nvSpPr>
        <p:spPr>
          <a:xfrm>
            <a:off x="5080000" y="166151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C30852D5-D7EB-4616-9E55-F6DB84C5204A}"/>
              </a:ext>
            </a:extLst>
          </p:cNvPr>
          <p:cNvSpPr/>
          <p:nvPr/>
        </p:nvSpPr>
        <p:spPr>
          <a:xfrm>
            <a:off x="5669280" y="211328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Down 9">
            <a:extLst>
              <a:ext uri="{FF2B5EF4-FFF2-40B4-BE49-F238E27FC236}">
                <a16:creationId xmlns:a16="http://schemas.microsoft.com/office/drawing/2014/main" id="{AD19549A-505D-476A-8A23-6A331AA5BDE1}"/>
              </a:ext>
            </a:extLst>
          </p:cNvPr>
          <p:cNvSpPr/>
          <p:nvPr/>
        </p:nvSpPr>
        <p:spPr>
          <a:xfrm>
            <a:off x="7120882" y="1661510"/>
            <a:ext cx="121920" cy="741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Arrow: Down 10">
            <a:extLst>
              <a:ext uri="{FF2B5EF4-FFF2-40B4-BE49-F238E27FC236}">
                <a16:creationId xmlns:a16="http://schemas.microsoft.com/office/drawing/2014/main" id="{DB3F1236-2031-4335-B75D-D484CC8035EE}"/>
              </a:ext>
            </a:extLst>
          </p:cNvPr>
          <p:cNvSpPr/>
          <p:nvPr/>
        </p:nvSpPr>
        <p:spPr>
          <a:xfrm>
            <a:off x="8107680" y="1326230"/>
            <a:ext cx="81280" cy="670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Down 11">
            <a:extLst>
              <a:ext uri="{FF2B5EF4-FFF2-40B4-BE49-F238E27FC236}">
                <a16:creationId xmlns:a16="http://schemas.microsoft.com/office/drawing/2014/main" id="{8F0A18EC-2E22-4567-B6C7-979BF0C2C365}"/>
              </a:ext>
            </a:extLst>
          </p:cNvPr>
          <p:cNvSpPr/>
          <p:nvPr/>
        </p:nvSpPr>
        <p:spPr>
          <a:xfrm rot="10800000">
            <a:off x="9555479" y="3931921"/>
            <a:ext cx="208281" cy="472440"/>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12555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Kilometres Driven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4868470" y="714891"/>
            <a:ext cx="6474619" cy="6247864"/>
          </a:xfrm>
          <a:prstGeom prst="rect">
            <a:avLst/>
          </a:prstGeom>
          <a:noFill/>
        </p:spPr>
        <p:txBody>
          <a:bodyPr wrap="square">
            <a:spAutoFit/>
          </a:bodyPr>
          <a:lstStyle/>
          <a:p>
            <a:r>
              <a:rPr lang="en-US" sz="3200" b="1" dirty="0">
                <a:solidFill>
                  <a:srgbClr val="000000"/>
                </a:solidFill>
                <a:latin typeface="Helvetica Neue"/>
              </a:rPr>
              <a:t>Google search:</a:t>
            </a:r>
            <a:br>
              <a:rPr lang="en-US" sz="3200" b="1" dirty="0"/>
            </a:br>
            <a:endParaRPr lang="en-US" sz="3200" b="1" dirty="0"/>
          </a:p>
          <a:p>
            <a:pPr marL="457203" indent="-457203">
              <a:buFont typeface="Arial" panose="020B0604020202020204" pitchFamily="34" charset="0"/>
              <a:buChar char="•"/>
            </a:pPr>
            <a:r>
              <a:rPr lang="en-US" sz="2800" dirty="0">
                <a:solidFill>
                  <a:srgbClr val="000000"/>
                </a:solidFill>
                <a:latin typeface="Helvetica Neue"/>
              </a:rPr>
              <a:t>As a </a:t>
            </a:r>
            <a:r>
              <a:rPr lang="en-US" sz="2800" b="1" dirty="0">
                <a:solidFill>
                  <a:srgbClr val="000000"/>
                </a:solidFill>
                <a:latin typeface="Helvetica Neue"/>
              </a:rPr>
              <a:t>rule of thumb</a:t>
            </a:r>
            <a:r>
              <a:rPr lang="en-US" sz="2800" dirty="0">
                <a:solidFill>
                  <a:srgbClr val="000000"/>
                </a:solidFill>
                <a:latin typeface="Helvetica Neue"/>
              </a:rPr>
              <a:t>, the average car will </a:t>
            </a:r>
            <a:r>
              <a:rPr lang="en-US" sz="2800" b="1" dirty="0">
                <a:solidFill>
                  <a:srgbClr val="000000"/>
                </a:solidFill>
                <a:latin typeface="Helvetica Neue"/>
              </a:rPr>
              <a:t>rack up 20,000 km per year </a:t>
            </a:r>
            <a:r>
              <a:rPr lang="en-US" sz="2800" dirty="0">
                <a:solidFill>
                  <a:srgbClr val="000000"/>
                </a:solidFill>
                <a:latin typeface="Helvetica Neue"/>
              </a:rPr>
              <a:t>— the distance manufacturers use to determine standard warranty coverage. </a:t>
            </a:r>
          </a:p>
          <a:p>
            <a:pPr marL="457203" indent="-457203">
              <a:buFont typeface="Arial" panose="020B0604020202020204" pitchFamily="34" charset="0"/>
              <a:buChar char="•"/>
            </a:pPr>
            <a:r>
              <a:rPr lang="en-US" sz="2800" dirty="0">
                <a:solidFill>
                  <a:srgbClr val="000000"/>
                </a:solidFill>
                <a:latin typeface="Helvetica Neue"/>
              </a:rPr>
              <a:t>A </a:t>
            </a:r>
            <a:r>
              <a:rPr lang="en-US" sz="2800" b="1" dirty="0">
                <a:solidFill>
                  <a:srgbClr val="000000"/>
                </a:solidFill>
                <a:latin typeface="Helvetica Neue"/>
              </a:rPr>
              <a:t>seven-year-old model</a:t>
            </a:r>
            <a:r>
              <a:rPr lang="en-US" sz="2800" dirty="0">
                <a:solidFill>
                  <a:srgbClr val="000000"/>
                </a:solidFill>
                <a:latin typeface="Helvetica Neue"/>
              </a:rPr>
              <a:t> should have </a:t>
            </a:r>
            <a:r>
              <a:rPr lang="en-US" sz="2800" b="1" dirty="0">
                <a:solidFill>
                  <a:srgbClr val="000000"/>
                </a:solidFill>
                <a:latin typeface="Helvetica Neue"/>
              </a:rPr>
              <a:t>140,000 to 150,000 km </a:t>
            </a:r>
            <a:r>
              <a:rPr lang="en-US" sz="2800" dirty="0">
                <a:solidFill>
                  <a:srgbClr val="000000"/>
                </a:solidFill>
                <a:latin typeface="Helvetica Neue"/>
              </a:rPr>
              <a:t>on the odometer. If it has traveled considerably more, deduct cash for high mileage.</a:t>
            </a:r>
          </a:p>
          <a:p>
            <a:endParaRPr lang="en-US" sz="2800" dirty="0">
              <a:solidFill>
                <a:srgbClr val="000000"/>
              </a:solidFill>
              <a:latin typeface="Helvetica Neue"/>
            </a:endParaRPr>
          </a:p>
          <a:p>
            <a:r>
              <a:rPr lang="en-US" sz="2800" dirty="0">
                <a:solidFill>
                  <a:srgbClr val="000000"/>
                </a:solidFill>
                <a:latin typeface="Helvetica Neue"/>
              </a:rPr>
              <a:t>May 27, 2011</a:t>
            </a:r>
            <a:endParaRPr lang="en-SG" sz="2800" dirty="0"/>
          </a:p>
        </p:txBody>
      </p:sp>
      <p:pic>
        <p:nvPicPr>
          <p:cNvPr id="5" name="Picture 4">
            <a:extLst>
              <a:ext uri="{FF2B5EF4-FFF2-40B4-BE49-F238E27FC236}">
                <a16:creationId xmlns:a16="http://schemas.microsoft.com/office/drawing/2014/main" id="{3C333737-BF80-4DBD-881F-42C134E471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28602" y="1503057"/>
            <a:ext cx="3781953" cy="4832049"/>
          </a:xfrm>
          <a:prstGeom prst="rect">
            <a:avLst/>
          </a:prstGeom>
        </p:spPr>
      </p:pic>
    </p:spTree>
    <p:extLst>
      <p:ext uri="{BB962C8B-B14F-4D97-AF65-F5344CB8AC3E}">
        <p14:creationId xmlns:p14="http://schemas.microsoft.com/office/powerpoint/2010/main" val="93775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SG" sz="3600" b="1" dirty="0">
                <a:solidFill>
                  <a:srgbClr val="000000"/>
                </a:solidFill>
                <a:latin typeface="Helvetica Neue"/>
              </a:rPr>
              <a:t>Year</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5343530" y="805159"/>
            <a:ext cx="6619875" cy="1508105"/>
          </a:xfrm>
          <a:prstGeom prst="rect">
            <a:avLst/>
          </a:prstGeom>
          <a:noFill/>
        </p:spPr>
        <p:txBody>
          <a:bodyPr wrap="square">
            <a:spAutoFit/>
          </a:bodyPr>
          <a:lstStyle/>
          <a:p>
            <a:r>
              <a:rPr lang="en-US" sz="2800" b="1" dirty="0">
                <a:solidFill>
                  <a:srgbClr val="000000"/>
                </a:solidFill>
                <a:latin typeface="Helvetica Neue"/>
              </a:rPr>
              <a:t>The lifetime for the vehicles.</a:t>
            </a:r>
          </a:p>
          <a:p>
            <a:br>
              <a:rPr lang="en-US" sz="3200" b="1" dirty="0"/>
            </a:br>
            <a:endParaRPr lang="en-US" sz="3200" b="1" dirty="0"/>
          </a:p>
        </p:txBody>
      </p:sp>
      <p:sp>
        <p:nvSpPr>
          <p:cNvPr id="18" name="TextBox 17">
            <a:extLst>
              <a:ext uri="{FF2B5EF4-FFF2-40B4-BE49-F238E27FC236}">
                <a16:creationId xmlns:a16="http://schemas.microsoft.com/office/drawing/2014/main" id="{510F6EAE-247C-4206-87FC-6B13AC108212}"/>
              </a:ext>
            </a:extLst>
          </p:cNvPr>
          <p:cNvSpPr txBox="1"/>
          <p:nvPr/>
        </p:nvSpPr>
        <p:spPr>
          <a:xfrm>
            <a:off x="3045619" y="3244335"/>
            <a:ext cx="6100762" cy="369332"/>
          </a:xfrm>
          <a:prstGeom prst="rect">
            <a:avLst/>
          </a:prstGeom>
          <a:noFill/>
        </p:spPr>
        <p:txBody>
          <a:bodyPr wrap="square">
            <a:spAutoFit/>
          </a:bodyPr>
          <a:lstStyle/>
          <a:p>
            <a:pPr algn="l"/>
            <a:r>
              <a:rPr lang="en-SG" b="1" dirty="0">
                <a:solidFill>
                  <a:srgbClr val="000000"/>
                </a:solidFill>
                <a:latin typeface="Helvetica Neue"/>
              </a:rPr>
              <a:t>Year</a:t>
            </a:r>
          </a:p>
        </p:txBody>
      </p:sp>
      <p:pic>
        <p:nvPicPr>
          <p:cNvPr id="5122" name="Picture 2">
            <a:extLst>
              <a:ext uri="{FF2B5EF4-FFF2-40B4-BE49-F238E27FC236}">
                <a16:creationId xmlns:a16="http://schemas.microsoft.com/office/drawing/2014/main" id="{4883EBB9-2093-4679-A5D4-9EFF815BC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806281"/>
            <a:ext cx="4831556" cy="31370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7B9FE79-BC38-4CCF-8EB6-858EA6D9D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28" y="4048129"/>
            <a:ext cx="4663678" cy="2733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97955BD-91EE-4EBA-A0BE-FD3C41588AE2}"/>
              </a:ext>
            </a:extLst>
          </p:cNvPr>
          <p:cNvSpPr txBox="1"/>
          <p:nvPr/>
        </p:nvSpPr>
        <p:spPr>
          <a:xfrm>
            <a:off x="5399486" y="1298500"/>
            <a:ext cx="6129336" cy="2554545"/>
          </a:xfrm>
          <a:prstGeom prst="rect">
            <a:avLst/>
          </a:prstGeom>
          <a:noFill/>
        </p:spPr>
        <p:txBody>
          <a:bodyPr wrap="square">
            <a:spAutoFit/>
          </a:bodyPr>
          <a:lstStyle/>
          <a:p>
            <a:pPr algn="l"/>
            <a:r>
              <a:rPr lang="en-US" sz="2000" b="1" dirty="0">
                <a:solidFill>
                  <a:srgbClr val="000000"/>
                </a:solidFill>
                <a:latin typeface="Helvetica Neue"/>
              </a:rPr>
              <a:t>Observation</a:t>
            </a:r>
          </a:p>
          <a:p>
            <a:pPr marL="285752" indent="-285752">
              <a:buFont typeface="Wingdings" panose="05000000000000000000" pitchFamily="2" charset="2"/>
              <a:buChar char="Ø"/>
            </a:pPr>
            <a:r>
              <a:rPr lang="en-US" sz="2000" dirty="0">
                <a:solidFill>
                  <a:srgbClr val="000000"/>
                </a:solidFill>
                <a:latin typeface="Helvetica Neue"/>
              </a:rPr>
              <a:t>Can see from the line plot above , the used cars edition from year </a:t>
            </a:r>
            <a:r>
              <a:rPr lang="en-US" sz="2000" b="1" dirty="0">
                <a:solidFill>
                  <a:srgbClr val="000000"/>
                </a:solidFill>
                <a:latin typeface="Helvetica Neue"/>
              </a:rPr>
              <a:t>2010 to 2014 </a:t>
            </a:r>
            <a:r>
              <a:rPr lang="en-US" sz="2000" dirty="0">
                <a:solidFill>
                  <a:srgbClr val="000000"/>
                </a:solidFill>
                <a:latin typeface="Helvetica Neue"/>
              </a:rPr>
              <a:t>being resell in the market </a:t>
            </a:r>
            <a:r>
              <a:rPr lang="en-US" sz="2000" b="1" dirty="0">
                <a:solidFill>
                  <a:srgbClr val="000000"/>
                </a:solidFill>
                <a:latin typeface="Helvetica Neue"/>
              </a:rPr>
              <a:t>increase dramatically and drop faster for the car with edition year of 2015</a:t>
            </a:r>
            <a:r>
              <a:rPr lang="en-US" sz="2000" dirty="0">
                <a:solidFill>
                  <a:srgbClr val="000000"/>
                </a:solidFill>
                <a:latin typeface="Helvetica Neue"/>
              </a:rPr>
              <a:t>.</a:t>
            </a:r>
          </a:p>
          <a:p>
            <a:pPr marL="285752" indent="-285752">
              <a:buFont typeface="Wingdings" panose="05000000000000000000" pitchFamily="2" charset="2"/>
              <a:buChar char="Ø"/>
            </a:pPr>
            <a:r>
              <a:rPr lang="en-US" sz="2000" dirty="0">
                <a:solidFill>
                  <a:srgbClr val="000000"/>
                </a:solidFill>
                <a:latin typeface="Helvetica Neue"/>
              </a:rPr>
              <a:t>We can assume that the owner will keep using the cars if the cars' age are within 5 years and will consider to resell to market after 5 years</a:t>
            </a:r>
            <a:r>
              <a:rPr lang="en-US" dirty="0">
                <a:solidFill>
                  <a:srgbClr val="000000"/>
                </a:solidFill>
                <a:latin typeface="Helvetica Neue"/>
              </a:rPr>
              <a:t>.</a:t>
            </a:r>
          </a:p>
        </p:txBody>
      </p:sp>
      <p:sp>
        <p:nvSpPr>
          <p:cNvPr id="15" name="TextBox 14">
            <a:extLst>
              <a:ext uri="{FF2B5EF4-FFF2-40B4-BE49-F238E27FC236}">
                <a16:creationId xmlns:a16="http://schemas.microsoft.com/office/drawing/2014/main" id="{173C7FB4-868B-41F0-9C02-D4E7C9FEF81E}"/>
              </a:ext>
            </a:extLst>
          </p:cNvPr>
          <p:cNvSpPr txBox="1"/>
          <p:nvPr/>
        </p:nvSpPr>
        <p:spPr>
          <a:xfrm>
            <a:off x="5399486" y="4161011"/>
            <a:ext cx="6129336" cy="2246769"/>
          </a:xfrm>
          <a:prstGeom prst="rect">
            <a:avLst/>
          </a:prstGeom>
          <a:noFill/>
        </p:spPr>
        <p:txBody>
          <a:bodyPr wrap="square">
            <a:spAutoFit/>
          </a:bodyPr>
          <a:lstStyle/>
          <a:p>
            <a:pPr algn="l"/>
            <a:r>
              <a:rPr lang="en-US" sz="2000" b="1" dirty="0">
                <a:solidFill>
                  <a:srgbClr val="000000"/>
                </a:solidFill>
                <a:latin typeface="Helvetica Neue"/>
              </a:rPr>
              <a:t>Observation</a:t>
            </a:r>
          </a:p>
          <a:p>
            <a:pPr algn="l"/>
            <a:endParaRPr lang="en-US" sz="2000" b="1" dirty="0">
              <a:solidFill>
                <a:srgbClr val="000000"/>
              </a:solidFill>
              <a:latin typeface="Helvetica Neue"/>
            </a:endParaRPr>
          </a:p>
          <a:p>
            <a:pPr algn="l"/>
            <a:r>
              <a:rPr lang="en-US" sz="2000" b="1" dirty="0">
                <a:solidFill>
                  <a:srgbClr val="000000"/>
                </a:solidFill>
                <a:latin typeface="Helvetica Neue"/>
              </a:rPr>
              <a:t>From the line chart:</a:t>
            </a:r>
            <a:endParaRPr lang="en-US" sz="2000" dirty="0">
              <a:solidFill>
                <a:srgbClr val="000000"/>
              </a:solidFill>
              <a:latin typeface="Helvetica Neue"/>
            </a:endParaRPr>
          </a:p>
          <a:p>
            <a:pPr algn="l"/>
            <a:r>
              <a:rPr lang="en-US" sz="2000" dirty="0">
                <a:solidFill>
                  <a:srgbClr val="000000"/>
                </a:solidFill>
                <a:latin typeface="Helvetica Neue"/>
              </a:rPr>
              <a:t>It's a very simple interpretation </a:t>
            </a:r>
            <a:r>
              <a:rPr lang="en-US" sz="2000" b="1" dirty="0">
                <a:solidFill>
                  <a:srgbClr val="000000"/>
                </a:solidFill>
                <a:latin typeface="Helvetica Neue"/>
              </a:rPr>
              <a:t>of relationship </a:t>
            </a:r>
            <a:r>
              <a:rPr lang="en-US" sz="2000" dirty="0">
                <a:solidFill>
                  <a:srgbClr val="000000"/>
                </a:solidFill>
                <a:latin typeface="Helvetica Neue"/>
              </a:rPr>
              <a:t>between year and car. The year and price are </a:t>
            </a:r>
            <a:r>
              <a:rPr lang="en-US" sz="2000" b="1" dirty="0">
                <a:solidFill>
                  <a:srgbClr val="000000"/>
                </a:solidFill>
                <a:latin typeface="Helvetica Neue"/>
              </a:rPr>
              <a:t>related positively</a:t>
            </a:r>
            <a:r>
              <a:rPr lang="en-US" sz="2000" dirty="0">
                <a:solidFill>
                  <a:srgbClr val="000000"/>
                </a:solidFill>
                <a:latin typeface="Helvetica Neue"/>
              </a:rPr>
              <a:t>. The younger the age of the car the higher the price.</a:t>
            </a:r>
          </a:p>
        </p:txBody>
      </p:sp>
    </p:spTree>
    <p:extLst>
      <p:ext uri="{BB962C8B-B14F-4D97-AF65-F5344CB8AC3E}">
        <p14:creationId xmlns:p14="http://schemas.microsoft.com/office/powerpoint/2010/main" val="3167574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75000"/>
                    <a:lumOff val="25000"/>
                  </a:schemeClr>
                </a:solidFill>
              </a:rPr>
              <a:t>Transmission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A3D5153-BC52-444C-B8A3-9BC4DF2C6BA4}"/>
              </a:ext>
            </a:extLst>
          </p:cNvPr>
          <p:cNvSpPr txBox="1"/>
          <p:nvPr/>
        </p:nvSpPr>
        <p:spPr>
          <a:xfrm>
            <a:off x="5000626" y="790014"/>
            <a:ext cx="6800850" cy="2923877"/>
          </a:xfrm>
          <a:prstGeom prst="rect">
            <a:avLst/>
          </a:prstGeom>
          <a:noFill/>
        </p:spPr>
        <p:txBody>
          <a:bodyPr wrap="square">
            <a:spAutoFit/>
          </a:bodyPr>
          <a:lstStyle/>
          <a:p>
            <a:r>
              <a:rPr lang="en-US" sz="2800" b="1" dirty="0">
                <a:solidFill>
                  <a:srgbClr val="000000"/>
                </a:solidFill>
                <a:latin typeface="Helvetica Neue"/>
              </a:rPr>
              <a:t>Referring to the gearbox in the car</a:t>
            </a:r>
          </a:p>
          <a:p>
            <a:endParaRPr lang="en-US" sz="2800" b="1" dirty="0">
              <a:solidFill>
                <a:srgbClr val="000000"/>
              </a:solidFill>
              <a:latin typeface="Helvetica Neue"/>
            </a:endParaRPr>
          </a:p>
          <a:p>
            <a:r>
              <a:rPr lang="en-US" sz="2400" b="1" dirty="0">
                <a:solidFill>
                  <a:srgbClr val="000000"/>
                </a:solidFill>
                <a:latin typeface="Helvetica Neue"/>
              </a:rPr>
              <a:t>How about the percentage of Used Cars Transmission?</a:t>
            </a:r>
          </a:p>
          <a:p>
            <a:r>
              <a:rPr lang="en-US" sz="2400" dirty="0">
                <a:solidFill>
                  <a:srgbClr val="000000"/>
                </a:solidFill>
                <a:latin typeface="Helvetica Neue"/>
              </a:rPr>
              <a:t>There are 71% of the used cars are manual cars. Majority of the car owner tend to get rid of the manual cars </a:t>
            </a:r>
            <a:r>
              <a:rPr lang="en-US" sz="3200" dirty="0">
                <a:solidFill>
                  <a:srgbClr val="000000"/>
                </a:solidFill>
                <a:latin typeface="Helvetica Neue"/>
              </a:rPr>
              <a:t>.</a:t>
            </a:r>
            <a:endParaRPr lang="en-US" sz="3200" b="1" dirty="0"/>
          </a:p>
        </p:txBody>
      </p:sp>
      <p:pic>
        <p:nvPicPr>
          <p:cNvPr id="9218" name="Picture 2">
            <a:extLst>
              <a:ext uri="{FF2B5EF4-FFF2-40B4-BE49-F238E27FC236}">
                <a16:creationId xmlns:a16="http://schemas.microsoft.com/office/drawing/2014/main" id="{CA449080-17A0-4CCE-B257-C114CAC96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4" y="647093"/>
            <a:ext cx="3867150" cy="29352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62E3FD33-5F1D-49C6-90F5-02C1FB914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6" y="3706575"/>
            <a:ext cx="4062413" cy="30561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B343F9E-C35E-4858-9F03-EA6412B56615}"/>
              </a:ext>
            </a:extLst>
          </p:cNvPr>
          <p:cNvSpPr txBox="1"/>
          <p:nvPr/>
        </p:nvSpPr>
        <p:spPr>
          <a:xfrm>
            <a:off x="5055394" y="4128999"/>
            <a:ext cx="6100762" cy="2677656"/>
          </a:xfrm>
          <a:prstGeom prst="rect">
            <a:avLst/>
          </a:prstGeom>
          <a:noFill/>
        </p:spPr>
        <p:txBody>
          <a:bodyPr wrap="square">
            <a:spAutoFit/>
          </a:bodyPr>
          <a:lstStyle/>
          <a:p>
            <a:pPr algn="l"/>
            <a:r>
              <a:rPr lang="en-US" sz="2400" b="1" dirty="0">
                <a:solidFill>
                  <a:srgbClr val="000000"/>
                </a:solidFill>
                <a:latin typeface="Helvetica Neue"/>
              </a:rPr>
              <a:t>Observation</a:t>
            </a:r>
          </a:p>
          <a:p>
            <a:pPr algn="l"/>
            <a:endParaRPr lang="en-US" sz="2400" b="1" dirty="0">
              <a:solidFill>
                <a:srgbClr val="000000"/>
              </a:solidFill>
              <a:latin typeface="Helvetica Neue"/>
            </a:endParaRPr>
          </a:p>
          <a:p>
            <a:pPr algn="l"/>
            <a:r>
              <a:rPr lang="en-US" sz="2400" b="1" dirty="0">
                <a:solidFill>
                  <a:srgbClr val="000000"/>
                </a:solidFill>
                <a:latin typeface="Helvetica Neue"/>
              </a:rPr>
              <a:t>From the boxplot:</a:t>
            </a:r>
            <a:endParaRPr lang="en-US" sz="2400" dirty="0">
              <a:solidFill>
                <a:srgbClr val="000000"/>
              </a:solidFill>
              <a:latin typeface="Helvetica Neue"/>
            </a:endParaRPr>
          </a:p>
          <a:p>
            <a:pPr algn="l"/>
            <a:r>
              <a:rPr lang="en-US" sz="2400" dirty="0">
                <a:solidFill>
                  <a:srgbClr val="000000"/>
                </a:solidFill>
                <a:latin typeface="Helvetica Neue"/>
              </a:rPr>
              <a:t>The price for automatic vehicles are more higher than the manual vehicles.</a:t>
            </a:r>
          </a:p>
          <a:p>
            <a:pPr algn="l"/>
            <a:endParaRPr lang="en-US" sz="2400" dirty="0">
              <a:solidFill>
                <a:srgbClr val="000000"/>
              </a:solidFill>
              <a:latin typeface="Helvetica Neue"/>
            </a:endParaRPr>
          </a:p>
          <a:p>
            <a:pPr algn="l"/>
            <a:r>
              <a:rPr lang="en-US" sz="2400" dirty="0">
                <a:solidFill>
                  <a:srgbClr val="000000"/>
                </a:solidFill>
                <a:latin typeface="Helvetica Neue"/>
              </a:rPr>
              <a:t>Demand and supply power.</a:t>
            </a:r>
          </a:p>
        </p:txBody>
      </p:sp>
    </p:spTree>
    <p:extLst>
      <p:ext uri="{BB962C8B-B14F-4D97-AF65-F5344CB8AC3E}">
        <p14:creationId xmlns:p14="http://schemas.microsoft.com/office/powerpoint/2010/main" val="337148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8BBB-B5C3-4BC9-B1E4-D1CDBF46A094}"/>
              </a:ext>
            </a:extLst>
          </p:cNvPr>
          <p:cNvSpPr>
            <a:spLocks noGrp="1"/>
          </p:cNvSpPr>
          <p:nvPr>
            <p:ph type="title"/>
          </p:nvPr>
        </p:nvSpPr>
        <p:spPr/>
        <p:txBody>
          <a:bodyPr>
            <a:normAutofit/>
          </a:bodyPr>
          <a:lstStyle/>
          <a:p>
            <a:pPr algn="ctr"/>
            <a:r>
              <a:rPr lang="en-SG" sz="4400" dirty="0"/>
              <a:t>Introduction</a:t>
            </a:r>
          </a:p>
        </p:txBody>
      </p:sp>
      <p:pic>
        <p:nvPicPr>
          <p:cNvPr id="11" name="Picture 10">
            <a:extLst>
              <a:ext uri="{FF2B5EF4-FFF2-40B4-BE49-F238E27FC236}">
                <a16:creationId xmlns:a16="http://schemas.microsoft.com/office/drawing/2014/main" id="{DA34394F-783D-4B72-98FF-0342C637C6F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51580" y="2080071"/>
            <a:ext cx="9721246" cy="385400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TextBox 11">
            <a:extLst>
              <a:ext uri="{FF2B5EF4-FFF2-40B4-BE49-F238E27FC236}">
                <a16:creationId xmlns:a16="http://schemas.microsoft.com/office/drawing/2014/main" id="{617E9727-4007-4BAA-AC76-D45F857147FF}"/>
              </a:ext>
            </a:extLst>
          </p:cNvPr>
          <p:cNvSpPr txBox="1"/>
          <p:nvPr/>
        </p:nvSpPr>
        <p:spPr>
          <a:xfrm>
            <a:off x="2874448" y="10934700"/>
            <a:ext cx="8405257" cy="230832"/>
          </a:xfrm>
          <a:prstGeom prst="rect">
            <a:avLst/>
          </a:prstGeom>
          <a:noFill/>
        </p:spPr>
        <p:txBody>
          <a:bodyPr wrap="square" rtlCol="0">
            <a:spAutoFit/>
          </a:bodyPr>
          <a:lstStyle/>
          <a:p>
            <a:r>
              <a:rPr lang="en-SG" sz="900">
                <a:hlinkClick r:id="rId3" tooltip="https://kylats.wordpress.com/2016/01/28/introduction-to-digital-writing/"/>
              </a:rPr>
              <a:t>This Photo</a:t>
            </a:r>
            <a:r>
              <a:rPr lang="en-SG" sz="900"/>
              <a:t> by Unknown Author is licensed under </a:t>
            </a:r>
            <a:r>
              <a:rPr lang="en-SG" sz="900">
                <a:hlinkClick r:id="rId4" tooltip="https://creativecommons.org/licenses/by/3.0/"/>
              </a:rPr>
              <a:t>CC BY</a:t>
            </a:r>
            <a:endParaRPr lang="en-SG" sz="900"/>
          </a:p>
        </p:txBody>
      </p:sp>
    </p:spTree>
    <p:extLst>
      <p:ext uri="{BB962C8B-B14F-4D97-AF65-F5344CB8AC3E}">
        <p14:creationId xmlns:p14="http://schemas.microsoft.com/office/powerpoint/2010/main" val="585513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E7C00-CEE6-4D95-85F7-85AF88D6A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1" y="-33292"/>
            <a:ext cx="6913856" cy="6812898"/>
          </a:xfrm>
          <a:prstGeom prst="rect">
            <a:avLst/>
          </a:prstGeom>
        </p:spPr>
      </p:pic>
      <p:sp>
        <p:nvSpPr>
          <p:cNvPr id="10" name="TextBox 9">
            <a:extLst>
              <a:ext uri="{FF2B5EF4-FFF2-40B4-BE49-F238E27FC236}">
                <a16:creationId xmlns:a16="http://schemas.microsoft.com/office/drawing/2014/main" id="{AD2EDECF-3800-4EDC-ACFD-B86B0752E425}"/>
              </a:ext>
            </a:extLst>
          </p:cNvPr>
          <p:cNvSpPr txBox="1"/>
          <p:nvPr/>
        </p:nvSpPr>
        <p:spPr>
          <a:xfrm>
            <a:off x="969920" y="78394"/>
            <a:ext cx="10589623" cy="584775"/>
          </a:xfrm>
          <a:prstGeom prst="rect">
            <a:avLst/>
          </a:prstGeom>
          <a:noFill/>
        </p:spPr>
        <p:txBody>
          <a:bodyPr wrap="square">
            <a:spAutoFit/>
          </a:bodyPr>
          <a:lstStyle/>
          <a:p>
            <a:pPr lvl="0">
              <a:buClrTx/>
              <a:buSzTx/>
              <a:buFontTx/>
              <a:buNone/>
            </a:pPr>
            <a:r>
              <a:rPr lang="en-US" altLang="en-US" sz="3200" b="1" dirty="0">
                <a:solidFill>
                  <a:srgbClr val="000000"/>
                </a:solidFill>
                <a:latin typeface="Arial Unicode MS"/>
              </a:rPr>
              <a:t>Used car  Price ranking in 10 major cities and capital</a:t>
            </a:r>
            <a:r>
              <a:rPr lang="en-US" altLang="en-US" sz="3200" b="1" dirty="0"/>
              <a:t> </a:t>
            </a:r>
            <a:endParaRPr lang="en-SG" sz="3200" b="1" dirty="0"/>
          </a:p>
        </p:txBody>
      </p:sp>
      <p:sp>
        <p:nvSpPr>
          <p:cNvPr id="12" name="Rectangle 1">
            <a:extLst>
              <a:ext uri="{FF2B5EF4-FFF2-40B4-BE49-F238E27FC236}">
                <a16:creationId xmlns:a16="http://schemas.microsoft.com/office/drawing/2014/main" id="{F53AAA49-ECB6-482D-8BDD-29E1DF89CA94}"/>
              </a:ext>
            </a:extLst>
          </p:cNvPr>
          <p:cNvSpPr>
            <a:spLocks noChangeArrowheads="1"/>
          </p:cNvSpPr>
          <p:nvPr/>
        </p:nvSpPr>
        <p:spPr bwMode="auto">
          <a:xfrm>
            <a:off x="6383384" y="4307346"/>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00FF00"/>
                </a:highlight>
                <a:latin typeface="Arial Unicode MS"/>
                <a:ea typeface="Courier New" panose="02070309020205020404" pitchFamily="49" charset="0"/>
              </a:rPr>
              <a:t>2. 742</a:t>
            </a:r>
            <a:r>
              <a:rPr lang="en-US" altLang="en-US" sz="2400" b="1" dirty="0">
                <a:highlight>
                  <a:srgbClr val="00FF00"/>
                </a:highlight>
              </a:rPr>
              <a:t> </a:t>
            </a:r>
            <a:endParaRPr lang="en-US" altLang="en-US" b="1" dirty="0">
              <a:highlight>
                <a:srgbClr val="00FF00"/>
              </a:highlight>
              <a:latin typeface="Arial" panose="020B0604020202020204" pitchFamily="34" charset="0"/>
            </a:endParaRPr>
          </a:p>
        </p:txBody>
      </p:sp>
      <p:sp>
        <p:nvSpPr>
          <p:cNvPr id="13" name="Rectangle 1">
            <a:extLst>
              <a:ext uri="{FF2B5EF4-FFF2-40B4-BE49-F238E27FC236}">
                <a16:creationId xmlns:a16="http://schemas.microsoft.com/office/drawing/2014/main" id="{A3EA627D-C31A-44B7-8A7F-E430FB92DCF2}"/>
              </a:ext>
            </a:extLst>
          </p:cNvPr>
          <p:cNvSpPr>
            <a:spLocks noChangeArrowheads="1"/>
          </p:cNvSpPr>
          <p:nvPr/>
        </p:nvSpPr>
        <p:spPr bwMode="auto">
          <a:xfrm>
            <a:off x="4462604" y="5819552"/>
            <a:ext cx="142602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Coimbatore</a:t>
            </a:r>
            <a:r>
              <a:rPr lang="en-US" altLang="en-US" sz="2400" b="1" dirty="0"/>
              <a:t> </a:t>
            </a:r>
            <a:endParaRPr lang="en-US" altLang="en-US" b="1" dirty="0">
              <a:latin typeface="Arial" panose="020B0604020202020204" pitchFamily="34" charset="0"/>
            </a:endParaRPr>
          </a:p>
        </p:txBody>
      </p:sp>
      <p:sp>
        <p:nvSpPr>
          <p:cNvPr id="14" name="Rectangle 1">
            <a:extLst>
              <a:ext uri="{FF2B5EF4-FFF2-40B4-BE49-F238E27FC236}">
                <a16:creationId xmlns:a16="http://schemas.microsoft.com/office/drawing/2014/main" id="{8DB95762-085F-46F6-8D3A-7297EA200C2C}"/>
              </a:ext>
            </a:extLst>
          </p:cNvPr>
          <p:cNvSpPr>
            <a:spLocks noChangeArrowheads="1"/>
          </p:cNvSpPr>
          <p:nvPr/>
        </p:nvSpPr>
        <p:spPr bwMode="auto">
          <a:xfrm>
            <a:off x="655254" y="5758389"/>
            <a:ext cx="72574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FF00FF"/>
                </a:highlight>
                <a:latin typeface="Arial Unicode MS"/>
                <a:ea typeface="Courier New" panose="02070309020205020404" pitchFamily="49" charset="0"/>
              </a:rPr>
              <a:t>3. 651</a:t>
            </a:r>
            <a:r>
              <a:rPr lang="en-US" altLang="en-US" sz="2400" dirty="0">
                <a:highlight>
                  <a:srgbClr val="FF00FF"/>
                </a:highlight>
              </a:rPr>
              <a:t> </a:t>
            </a:r>
            <a:endParaRPr lang="en-US" altLang="en-US" dirty="0">
              <a:highlight>
                <a:srgbClr val="FF00FF"/>
              </a:highlight>
              <a:latin typeface="Arial" panose="020B0604020202020204" pitchFamily="34" charset="0"/>
            </a:endParaRPr>
          </a:p>
        </p:txBody>
      </p:sp>
      <p:sp>
        <p:nvSpPr>
          <p:cNvPr id="15" name="Rectangle 1">
            <a:extLst>
              <a:ext uri="{FF2B5EF4-FFF2-40B4-BE49-F238E27FC236}">
                <a16:creationId xmlns:a16="http://schemas.microsoft.com/office/drawing/2014/main" id="{5614AA97-F526-4961-9327-B42231273381}"/>
              </a:ext>
            </a:extLst>
          </p:cNvPr>
          <p:cNvSpPr>
            <a:spLocks noChangeArrowheads="1"/>
          </p:cNvSpPr>
          <p:nvPr/>
        </p:nvSpPr>
        <p:spPr bwMode="auto">
          <a:xfrm>
            <a:off x="1509851" y="5850334"/>
            <a:ext cx="90568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Kochi</a:t>
            </a:r>
            <a:endParaRPr lang="en-US" altLang="en-US" b="1" dirty="0">
              <a:latin typeface="Arial" panose="020B0604020202020204" pitchFamily="34" charset="0"/>
            </a:endParaRPr>
          </a:p>
        </p:txBody>
      </p:sp>
      <p:cxnSp>
        <p:nvCxnSpPr>
          <p:cNvPr id="17" name="Straight Connector 16">
            <a:extLst>
              <a:ext uri="{FF2B5EF4-FFF2-40B4-BE49-F238E27FC236}">
                <a16:creationId xmlns:a16="http://schemas.microsoft.com/office/drawing/2014/main" id="{42BCEE58-00D8-46AF-BA6C-AD2AED252528}"/>
              </a:ext>
            </a:extLst>
          </p:cNvPr>
          <p:cNvCxnSpPr/>
          <p:nvPr/>
        </p:nvCxnSpPr>
        <p:spPr>
          <a:xfrm flipH="1" flipV="1">
            <a:off x="2286005" y="6004223"/>
            <a:ext cx="1019175" cy="82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4E0B0E-5562-43BE-9662-16282D3EDAC8}"/>
              </a:ext>
            </a:extLst>
          </p:cNvPr>
          <p:cNvCxnSpPr>
            <a:endCxn id="13" idx="1"/>
          </p:cNvCxnSpPr>
          <p:nvPr/>
        </p:nvCxnSpPr>
        <p:spPr>
          <a:xfrm>
            <a:off x="3511060" y="5819557"/>
            <a:ext cx="951544" cy="184663"/>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455309C-CD25-436D-AC40-47DEDF1FC68F}"/>
              </a:ext>
            </a:extLst>
          </p:cNvPr>
          <p:cNvSpPr/>
          <p:nvPr/>
        </p:nvSpPr>
        <p:spPr>
          <a:xfrm>
            <a:off x="3298644" y="5984295"/>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3E94ED8B-FB1E-411F-A515-5471EF078454}"/>
              </a:ext>
            </a:extLst>
          </p:cNvPr>
          <p:cNvSpPr/>
          <p:nvPr/>
        </p:nvSpPr>
        <p:spPr>
          <a:xfrm>
            <a:off x="3433083" y="5738593"/>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25" name="Rectangle 1">
            <a:extLst>
              <a:ext uri="{FF2B5EF4-FFF2-40B4-BE49-F238E27FC236}">
                <a16:creationId xmlns:a16="http://schemas.microsoft.com/office/drawing/2014/main" id="{9FD64DF0-D5ED-4D08-9D7C-7DA4F3541E43}"/>
              </a:ext>
            </a:extLst>
          </p:cNvPr>
          <p:cNvSpPr>
            <a:spLocks noChangeArrowheads="1"/>
          </p:cNvSpPr>
          <p:nvPr/>
        </p:nvSpPr>
        <p:spPr bwMode="auto">
          <a:xfrm>
            <a:off x="4791770" y="6188884"/>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4. 636</a:t>
            </a:r>
            <a:r>
              <a:rPr lang="en-US" altLang="en-US" sz="2400" dirty="0"/>
              <a:t> </a:t>
            </a:r>
            <a:endParaRPr lang="en-US" altLang="en-US" dirty="0">
              <a:latin typeface="Arial" panose="020B0604020202020204" pitchFamily="34" charset="0"/>
            </a:endParaRPr>
          </a:p>
        </p:txBody>
      </p:sp>
      <p:sp>
        <p:nvSpPr>
          <p:cNvPr id="26" name="Rectangle 1">
            <a:extLst>
              <a:ext uri="{FF2B5EF4-FFF2-40B4-BE49-F238E27FC236}">
                <a16:creationId xmlns:a16="http://schemas.microsoft.com/office/drawing/2014/main" id="{12335781-6242-493F-BAEA-D09C9857B2A3}"/>
              </a:ext>
            </a:extLst>
          </p:cNvPr>
          <p:cNvSpPr>
            <a:spLocks noChangeArrowheads="1"/>
          </p:cNvSpPr>
          <p:nvPr/>
        </p:nvSpPr>
        <p:spPr bwMode="auto">
          <a:xfrm>
            <a:off x="229149" y="4435699"/>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5. 622</a:t>
            </a:r>
            <a:r>
              <a:rPr lang="en-US" altLang="en-US" sz="2400" dirty="0"/>
              <a:t> </a:t>
            </a:r>
            <a:endParaRPr lang="en-US" altLang="en-US" dirty="0">
              <a:latin typeface="Arial" panose="020B0604020202020204" pitchFamily="34" charset="0"/>
            </a:endParaRPr>
          </a:p>
        </p:txBody>
      </p:sp>
      <p:sp>
        <p:nvSpPr>
          <p:cNvPr id="27" name="Rectangle 1">
            <a:extLst>
              <a:ext uri="{FF2B5EF4-FFF2-40B4-BE49-F238E27FC236}">
                <a16:creationId xmlns:a16="http://schemas.microsoft.com/office/drawing/2014/main" id="{A2BCA208-37B0-4825-9870-049ACBD67F4A}"/>
              </a:ext>
            </a:extLst>
          </p:cNvPr>
          <p:cNvSpPr>
            <a:spLocks noChangeArrowheads="1"/>
          </p:cNvSpPr>
          <p:nvPr/>
        </p:nvSpPr>
        <p:spPr bwMode="auto">
          <a:xfrm>
            <a:off x="4505464" y="1360765"/>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6. 554</a:t>
            </a:r>
            <a:r>
              <a:rPr lang="en-US" altLang="en-US" sz="2400" dirty="0"/>
              <a:t> </a:t>
            </a:r>
            <a:endParaRPr lang="en-US" altLang="en-US" dirty="0">
              <a:latin typeface="Arial" panose="020B0604020202020204" pitchFamily="34" charset="0"/>
            </a:endParaRPr>
          </a:p>
        </p:txBody>
      </p:sp>
      <p:sp>
        <p:nvSpPr>
          <p:cNvPr id="28" name="Rectangle 1">
            <a:extLst>
              <a:ext uri="{FF2B5EF4-FFF2-40B4-BE49-F238E27FC236}">
                <a16:creationId xmlns:a16="http://schemas.microsoft.com/office/drawing/2014/main" id="{5C9396BF-937C-4BBE-89C8-F1A54AD34559}"/>
              </a:ext>
            </a:extLst>
          </p:cNvPr>
          <p:cNvSpPr>
            <a:spLocks noChangeArrowheads="1"/>
          </p:cNvSpPr>
          <p:nvPr/>
        </p:nvSpPr>
        <p:spPr bwMode="auto">
          <a:xfrm>
            <a:off x="5868491" y="3325208"/>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7. 535</a:t>
            </a:r>
            <a:r>
              <a:rPr lang="en-US" altLang="en-US" sz="2400" dirty="0"/>
              <a:t> </a:t>
            </a:r>
            <a:endParaRPr lang="en-US" altLang="en-US" dirty="0">
              <a:latin typeface="Arial" panose="020B0604020202020204" pitchFamily="34" charset="0"/>
            </a:endParaRPr>
          </a:p>
        </p:txBody>
      </p:sp>
      <p:sp>
        <p:nvSpPr>
          <p:cNvPr id="29" name="Rectangle 1">
            <a:extLst>
              <a:ext uri="{FF2B5EF4-FFF2-40B4-BE49-F238E27FC236}">
                <a16:creationId xmlns:a16="http://schemas.microsoft.com/office/drawing/2014/main" id="{18390137-0545-41FB-8F1D-253091134D3F}"/>
              </a:ext>
            </a:extLst>
          </p:cNvPr>
          <p:cNvSpPr>
            <a:spLocks noChangeArrowheads="1"/>
          </p:cNvSpPr>
          <p:nvPr/>
        </p:nvSpPr>
        <p:spPr bwMode="auto">
          <a:xfrm>
            <a:off x="5894550" y="4951872"/>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8. 492</a:t>
            </a:r>
            <a:r>
              <a:rPr lang="en-US" altLang="en-US" sz="2400" dirty="0"/>
              <a:t> </a:t>
            </a:r>
            <a:endParaRPr lang="en-US" altLang="en-US" dirty="0">
              <a:latin typeface="Arial" panose="020B0604020202020204" pitchFamily="34" charset="0"/>
            </a:endParaRPr>
          </a:p>
        </p:txBody>
      </p:sp>
      <p:sp>
        <p:nvSpPr>
          <p:cNvPr id="30" name="Rectangle 1">
            <a:extLst>
              <a:ext uri="{FF2B5EF4-FFF2-40B4-BE49-F238E27FC236}">
                <a16:creationId xmlns:a16="http://schemas.microsoft.com/office/drawing/2014/main" id="{751E37FF-345E-4FC2-AE3A-25B8BBCADEA0}"/>
              </a:ext>
            </a:extLst>
          </p:cNvPr>
          <p:cNvSpPr>
            <a:spLocks noChangeArrowheads="1"/>
          </p:cNvSpPr>
          <p:nvPr/>
        </p:nvSpPr>
        <p:spPr bwMode="auto">
          <a:xfrm>
            <a:off x="212503" y="5035819"/>
            <a:ext cx="986309"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10.  358</a:t>
            </a:r>
            <a:r>
              <a:rPr lang="en-US" altLang="en-US" sz="2400" dirty="0"/>
              <a:t> </a:t>
            </a:r>
            <a:endParaRPr lang="en-US" altLang="en-US" dirty="0">
              <a:latin typeface="Arial" panose="020B0604020202020204" pitchFamily="34" charset="0"/>
            </a:endParaRPr>
          </a:p>
        </p:txBody>
      </p:sp>
      <p:sp>
        <p:nvSpPr>
          <p:cNvPr id="31" name="Oval 30">
            <a:extLst>
              <a:ext uri="{FF2B5EF4-FFF2-40B4-BE49-F238E27FC236}">
                <a16:creationId xmlns:a16="http://schemas.microsoft.com/office/drawing/2014/main" id="{4848DACE-A0F3-47FF-BCB4-EED2E8DD5DFB}"/>
              </a:ext>
            </a:extLst>
          </p:cNvPr>
          <p:cNvSpPr/>
          <p:nvPr/>
        </p:nvSpPr>
        <p:spPr>
          <a:xfrm>
            <a:off x="3426280" y="3020366"/>
            <a:ext cx="152400" cy="16192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cxnSp>
        <p:nvCxnSpPr>
          <p:cNvPr id="32" name="Straight Connector 31">
            <a:extLst>
              <a:ext uri="{FF2B5EF4-FFF2-40B4-BE49-F238E27FC236}">
                <a16:creationId xmlns:a16="http://schemas.microsoft.com/office/drawing/2014/main" id="{3A7A4959-D7DC-4EF0-9E5A-A787AB37D362}"/>
              </a:ext>
            </a:extLst>
          </p:cNvPr>
          <p:cNvCxnSpPr>
            <a:cxnSpLocks/>
          </p:cNvCxnSpPr>
          <p:nvPr/>
        </p:nvCxnSpPr>
        <p:spPr>
          <a:xfrm>
            <a:off x="1724575" y="2403567"/>
            <a:ext cx="1670207" cy="6602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1">
            <a:extLst>
              <a:ext uri="{FF2B5EF4-FFF2-40B4-BE49-F238E27FC236}">
                <a16:creationId xmlns:a16="http://schemas.microsoft.com/office/drawing/2014/main" id="{77757DFF-622E-4D66-A04E-AD986DA3A8F2}"/>
              </a:ext>
            </a:extLst>
          </p:cNvPr>
          <p:cNvSpPr>
            <a:spLocks noChangeArrowheads="1"/>
          </p:cNvSpPr>
          <p:nvPr/>
        </p:nvSpPr>
        <p:spPr bwMode="auto">
          <a:xfrm>
            <a:off x="1021627" y="2208937"/>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rPr>
              <a:t>Jaipur</a:t>
            </a:r>
            <a:r>
              <a:rPr lang="en-US" altLang="en-US" sz="2400" dirty="0"/>
              <a:t> </a:t>
            </a:r>
            <a:endParaRPr lang="en-US" altLang="en-US" dirty="0">
              <a:latin typeface="Arial" panose="020B0604020202020204" pitchFamily="34" charset="0"/>
            </a:endParaRPr>
          </a:p>
        </p:txBody>
      </p:sp>
      <p:sp>
        <p:nvSpPr>
          <p:cNvPr id="37" name="Rectangle 1">
            <a:extLst>
              <a:ext uri="{FF2B5EF4-FFF2-40B4-BE49-F238E27FC236}">
                <a16:creationId xmlns:a16="http://schemas.microsoft.com/office/drawing/2014/main" id="{5224BE9A-C0FF-4718-88C0-860DF379913F}"/>
              </a:ext>
            </a:extLst>
          </p:cNvPr>
          <p:cNvSpPr>
            <a:spLocks noChangeArrowheads="1"/>
          </p:cNvSpPr>
          <p:nvPr/>
        </p:nvSpPr>
        <p:spPr bwMode="auto">
          <a:xfrm>
            <a:off x="229149" y="2208937"/>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latin typeface="Arial Unicode MS"/>
                <a:ea typeface="Courier New" panose="02070309020205020404" pitchFamily="49" charset="0"/>
              </a:rPr>
              <a:t>9. 413</a:t>
            </a:r>
            <a:r>
              <a:rPr lang="en-US" altLang="en-US" sz="2400" b="1" dirty="0"/>
              <a:t> </a:t>
            </a:r>
            <a:endParaRPr lang="en-US" altLang="en-US" b="1" dirty="0">
              <a:latin typeface="Arial" panose="020B0604020202020204" pitchFamily="34" charset="0"/>
            </a:endParaRPr>
          </a:p>
        </p:txBody>
      </p:sp>
      <p:sp>
        <p:nvSpPr>
          <p:cNvPr id="39" name="TextBox 38">
            <a:extLst>
              <a:ext uri="{FF2B5EF4-FFF2-40B4-BE49-F238E27FC236}">
                <a16:creationId xmlns:a16="http://schemas.microsoft.com/office/drawing/2014/main" id="{E6355E0D-5AAF-416E-B81B-C3797DB27F86}"/>
              </a:ext>
            </a:extLst>
          </p:cNvPr>
          <p:cNvSpPr txBox="1"/>
          <p:nvPr/>
        </p:nvSpPr>
        <p:spPr>
          <a:xfrm>
            <a:off x="7227407" y="1032529"/>
            <a:ext cx="4594483" cy="3046988"/>
          </a:xfrm>
          <a:prstGeom prst="rect">
            <a:avLst/>
          </a:prstGeom>
          <a:noFill/>
        </p:spPr>
        <p:txBody>
          <a:bodyPr wrap="square">
            <a:spAutoFit/>
          </a:bodyPr>
          <a:lstStyle/>
          <a:p>
            <a:pPr algn="l"/>
            <a:r>
              <a:rPr lang="en-US" sz="2400" dirty="0">
                <a:solidFill>
                  <a:srgbClr val="000000"/>
                </a:solidFill>
                <a:latin typeface="Helvetica Neue"/>
              </a:rPr>
              <a:t>Mumbai has the most used car of 784 in total follow by Hyderabad , 741 and Kochi, 648</a:t>
            </a:r>
          </a:p>
          <a:p>
            <a:r>
              <a:rPr lang="en-US" sz="2400" dirty="0">
                <a:solidFill>
                  <a:srgbClr val="000000"/>
                </a:solidFill>
                <a:latin typeface="Helvetica Neue"/>
              </a:rPr>
              <a:t>Mumbai (formerly called Bombay) is a </a:t>
            </a:r>
            <a:r>
              <a:rPr lang="en-US" sz="2400" b="1" dirty="0">
                <a:solidFill>
                  <a:srgbClr val="000000"/>
                </a:solidFill>
                <a:latin typeface="Helvetica Neue"/>
              </a:rPr>
              <a:t>densely populated</a:t>
            </a:r>
            <a:r>
              <a:rPr lang="en-US" sz="2400" dirty="0">
                <a:solidFill>
                  <a:srgbClr val="000000"/>
                </a:solidFill>
                <a:latin typeface="Helvetica Neue"/>
              </a:rPr>
              <a:t> city on India’s west coast. A </a:t>
            </a:r>
            <a:r>
              <a:rPr lang="en-US" sz="2400" b="1" dirty="0">
                <a:solidFill>
                  <a:srgbClr val="000000"/>
                </a:solidFill>
                <a:latin typeface="Helvetica Neue"/>
              </a:rPr>
              <a:t>financial center</a:t>
            </a:r>
            <a:r>
              <a:rPr lang="en-US" sz="2400" dirty="0">
                <a:solidFill>
                  <a:srgbClr val="000000"/>
                </a:solidFill>
                <a:latin typeface="Helvetica Neue"/>
              </a:rPr>
              <a:t>, it's India's </a:t>
            </a:r>
            <a:r>
              <a:rPr lang="en-US" sz="2400" b="1" dirty="0">
                <a:solidFill>
                  <a:srgbClr val="000000"/>
                </a:solidFill>
                <a:latin typeface="Helvetica Neue"/>
              </a:rPr>
              <a:t>largest city</a:t>
            </a:r>
            <a:r>
              <a:rPr lang="en-US" sz="2400" dirty="0">
                <a:solidFill>
                  <a:srgbClr val="000000"/>
                </a:solidFill>
                <a:latin typeface="Helvetica Neue"/>
              </a:rPr>
              <a:t>.</a:t>
            </a:r>
          </a:p>
        </p:txBody>
      </p:sp>
      <p:sp>
        <p:nvSpPr>
          <p:cNvPr id="41" name="TextBox 40">
            <a:extLst>
              <a:ext uri="{FF2B5EF4-FFF2-40B4-BE49-F238E27FC236}">
                <a16:creationId xmlns:a16="http://schemas.microsoft.com/office/drawing/2014/main" id="{6DF355FC-61E9-4AFB-B1AB-C305F07847EA}"/>
              </a:ext>
            </a:extLst>
          </p:cNvPr>
          <p:cNvSpPr txBox="1"/>
          <p:nvPr/>
        </p:nvSpPr>
        <p:spPr>
          <a:xfrm>
            <a:off x="7265367" y="4448881"/>
            <a:ext cx="4713275" cy="2308324"/>
          </a:xfrm>
          <a:prstGeom prst="rect">
            <a:avLst/>
          </a:prstGeom>
          <a:noFill/>
        </p:spPr>
        <p:txBody>
          <a:bodyPr wrap="square">
            <a:spAutoFit/>
          </a:bodyPr>
          <a:lstStyle/>
          <a:p>
            <a:r>
              <a:rPr lang="en-US" sz="2400" dirty="0">
                <a:solidFill>
                  <a:srgbClr val="000000"/>
                </a:solidFill>
                <a:latin typeface="Helvetica Neue"/>
              </a:rPr>
              <a:t>The city's also famous as the heart of the </a:t>
            </a:r>
            <a:r>
              <a:rPr lang="en-US" sz="2400" b="1" i="1" dirty="0">
                <a:solidFill>
                  <a:srgbClr val="000000"/>
                </a:solidFill>
                <a:latin typeface="Helvetica Neue"/>
              </a:rPr>
              <a:t>Bollywood film industry.</a:t>
            </a:r>
            <a:r>
              <a:rPr lang="en-US" sz="2400" dirty="0">
                <a:solidFill>
                  <a:srgbClr val="000000"/>
                </a:solidFill>
                <a:latin typeface="Helvetica Neue"/>
              </a:rPr>
              <a:t>---Google search</a:t>
            </a:r>
          </a:p>
          <a:p>
            <a:br>
              <a:rPr lang="en-US" sz="2400" dirty="0"/>
            </a:br>
            <a:r>
              <a:rPr lang="en-US" sz="2400" b="1" dirty="0">
                <a:solidFill>
                  <a:srgbClr val="000000"/>
                </a:solidFill>
                <a:latin typeface="Helvetica Neue"/>
              </a:rPr>
              <a:t>Population: 18.41 million (2011)</a:t>
            </a:r>
            <a:endParaRPr lang="en-SG" sz="2400" dirty="0"/>
          </a:p>
        </p:txBody>
      </p:sp>
      <p:sp>
        <p:nvSpPr>
          <p:cNvPr id="33" name="Rectangle 1">
            <a:extLst>
              <a:ext uri="{FF2B5EF4-FFF2-40B4-BE49-F238E27FC236}">
                <a16:creationId xmlns:a16="http://schemas.microsoft.com/office/drawing/2014/main" id="{52BF3495-FFFA-48B9-A3E4-7BCBAFF85543}"/>
              </a:ext>
            </a:extLst>
          </p:cNvPr>
          <p:cNvSpPr>
            <a:spLocks noChangeArrowheads="1"/>
          </p:cNvSpPr>
          <p:nvPr/>
        </p:nvSpPr>
        <p:spPr bwMode="auto">
          <a:xfrm>
            <a:off x="110982" y="3713129"/>
            <a:ext cx="79247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000000"/>
                </a:solidFill>
                <a:highlight>
                  <a:srgbClr val="FF0000"/>
                </a:highlight>
                <a:latin typeface="Arial Unicode MS"/>
                <a:ea typeface="Courier New" panose="02070309020205020404" pitchFamily="49" charset="0"/>
              </a:rPr>
              <a:t>1. 789</a:t>
            </a:r>
            <a:r>
              <a:rPr lang="en-US" altLang="en-US" sz="2400" b="1" dirty="0">
                <a:highlight>
                  <a:srgbClr val="FF0000"/>
                </a:highlight>
              </a:rPr>
              <a:t> </a:t>
            </a:r>
            <a:endParaRPr lang="en-US" altLang="en-US" b="1" dirty="0">
              <a:highlight>
                <a:srgbClr val="FF0000"/>
              </a:highlight>
              <a:latin typeface="Arial" panose="020B0604020202020204" pitchFamily="34" charset="0"/>
            </a:endParaRPr>
          </a:p>
        </p:txBody>
      </p:sp>
    </p:spTree>
    <p:extLst>
      <p:ext uri="{BB962C8B-B14F-4D97-AF65-F5344CB8AC3E}">
        <p14:creationId xmlns:p14="http://schemas.microsoft.com/office/powerpoint/2010/main" val="294045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EA6B774-BAC2-4294-A3D6-CB352A701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0446"/>
            <a:ext cx="6204857" cy="6557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779D6A-EBFB-4E88-A971-B8451EAA4E6E}"/>
              </a:ext>
            </a:extLst>
          </p:cNvPr>
          <p:cNvSpPr txBox="1"/>
          <p:nvPr/>
        </p:nvSpPr>
        <p:spPr>
          <a:xfrm>
            <a:off x="6204856" y="300448"/>
            <a:ext cx="6093822" cy="3477875"/>
          </a:xfrm>
          <a:prstGeom prst="rect">
            <a:avLst/>
          </a:prstGeom>
          <a:noFill/>
        </p:spPr>
        <p:txBody>
          <a:bodyPr wrap="square">
            <a:spAutoFit/>
          </a:bodyPr>
          <a:lstStyle/>
          <a:p>
            <a:pPr algn="l"/>
            <a:r>
              <a:rPr lang="en-US" sz="2000" b="1" dirty="0">
                <a:solidFill>
                  <a:srgbClr val="000000"/>
                </a:solidFill>
                <a:latin typeface="Helvetica Neue"/>
              </a:rPr>
              <a:t>Observation</a:t>
            </a:r>
          </a:p>
          <a:p>
            <a:pPr algn="l"/>
            <a:r>
              <a:rPr lang="en-US" sz="2000" dirty="0">
                <a:solidFill>
                  <a:srgbClr val="000000"/>
                </a:solidFill>
                <a:latin typeface="Helvetica Neue"/>
              </a:rPr>
              <a:t>From the boxplot:</a:t>
            </a:r>
          </a:p>
          <a:p>
            <a:pPr marL="457203" indent="-457203">
              <a:buAutoNum type="arabicParenR"/>
            </a:pPr>
            <a:r>
              <a:rPr lang="en-US" sz="2000" dirty="0">
                <a:solidFill>
                  <a:srgbClr val="000000"/>
                </a:solidFill>
                <a:latin typeface="Helvetica Neue"/>
              </a:rPr>
              <a:t>The price of the used car for </a:t>
            </a:r>
            <a:r>
              <a:rPr lang="en-US" sz="2000" b="1" dirty="0">
                <a:solidFill>
                  <a:srgbClr val="000000"/>
                </a:solidFill>
                <a:latin typeface="Helvetica Neue"/>
              </a:rPr>
              <a:t>Coimbatore , Kochi, Bangalore and Ahmedabad </a:t>
            </a:r>
            <a:r>
              <a:rPr lang="en-US" sz="2000" dirty="0">
                <a:solidFill>
                  <a:srgbClr val="000000"/>
                </a:solidFill>
                <a:latin typeface="Helvetica Neue"/>
              </a:rPr>
              <a:t>are </a:t>
            </a:r>
            <a:r>
              <a:rPr lang="en-US" sz="2000" b="1" dirty="0">
                <a:solidFill>
                  <a:srgbClr val="000000"/>
                </a:solidFill>
                <a:latin typeface="Helvetica Neue"/>
              </a:rPr>
              <a:t>higher</a:t>
            </a:r>
            <a:r>
              <a:rPr lang="en-US" sz="2000" dirty="0">
                <a:solidFill>
                  <a:srgbClr val="000000"/>
                </a:solidFill>
                <a:latin typeface="Helvetica Neue"/>
              </a:rPr>
              <a:t> comparison to other locations.</a:t>
            </a:r>
          </a:p>
          <a:p>
            <a:pPr marL="457203" indent="-457203">
              <a:buAutoNum type="arabicParenR"/>
            </a:pPr>
            <a:r>
              <a:rPr lang="en-US" sz="2000" b="1" dirty="0">
                <a:solidFill>
                  <a:srgbClr val="000000"/>
                </a:solidFill>
                <a:latin typeface="Helvetica Neue"/>
              </a:rPr>
              <a:t>Mumbai</a:t>
            </a:r>
            <a:r>
              <a:rPr lang="en-US" sz="2000" dirty="0">
                <a:solidFill>
                  <a:srgbClr val="000000"/>
                </a:solidFill>
                <a:latin typeface="Helvetica Neue"/>
              </a:rPr>
              <a:t> are the </a:t>
            </a:r>
            <a:r>
              <a:rPr lang="en-US" sz="2000" b="1" dirty="0">
                <a:solidFill>
                  <a:srgbClr val="000000"/>
                </a:solidFill>
                <a:latin typeface="Helvetica Neue"/>
              </a:rPr>
              <a:t>highest in total but the price lower than Coimbatore.</a:t>
            </a:r>
          </a:p>
          <a:p>
            <a:pPr marL="457203" indent="-457203">
              <a:buAutoNum type="arabicParenR"/>
            </a:pPr>
            <a:r>
              <a:rPr lang="en-US" sz="2000" dirty="0">
                <a:solidFill>
                  <a:srgbClr val="000000"/>
                </a:solidFill>
                <a:latin typeface="Helvetica Neue"/>
              </a:rPr>
              <a:t>The price of the car could influences by the </a:t>
            </a:r>
            <a:r>
              <a:rPr lang="en-US" sz="2000" b="1" dirty="0">
                <a:solidFill>
                  <a:srgbClr val="000000"/>
                </a:solidFill>
                <a:latin typeface="Helvetica Neue"/>
              </a:rPr>
              <a:t>weather</a:t>
            </a:r>
            <a:r>
              <a:rPr lang="en-US" sz="2000" dirty="0">
                <a:solidFill>
                  <a:srgbClr val="000000"/>
                </a:solidFill>
                <a:latin typeface="Helvetica Neue"/>
              </a:rPr>
              <a:t> based on the location you stay.</a:t>
            </a:r>
          </a:p>
          <a:p>
            <a:pPr marL="457203" indent="-457203">
              <a:buAutoNum type="arabicParenR"/>
            </a:pPr>
            <a:r>
              <a:rPr lang="en-US" sz="2000" dirty="0">
                <a:solidFill>
                  <a:srgbClr val="000000"/>
                </a:solidFill>
                <a:latin typeface="Helvetica Neue"/>
              </a:rPr>
              <a:t>Where you live can </a:t>
            </a:r>
            <a:r>
              <a:rPr lang="en-US" sz="2000" b="1" dirty="0">
                <a:solidFill>
                  <a:srgbClr val="000000"/>
                </a:solidFill>
                <a:latin typeface="Helvetica Neue"/>
              </a:rPr>
              <a:t>significantly influence </a:t>
            </a:r>
            <a:r>
              <a:rPr lang="en-US" sz="2000" dirty="0">
                <a:solidFill>
                  <a:srgbClr val="000000"/>
                </a:solidFill>
                <a:latin typeface="Helvetica Neue"/>
              </a:rPr>
              <a:t>its resale value.</a:t>
            </a:r>
          </a:p>
        </p:txBody>
      </p:sp>
      <p:sp>
        <p:nvSpPr>
          <p:cNvPr id="6" name="TextBox 5">
            <a:extLst>
              <a:ext uri="{FF2B5EF4-FFF2-40B4-BE49-F238E27FC236}">
                <a16:creationId xmlns:a16="http://schemas.microsoft.com/office/drawing/2014/main" id="{0FB37D69-6EEF-4A23-9C3A-81E17B12A1B5}"/>
              </a:ext>
            </a:extLst>
          </p:cNvPr>
          <p:cNvSpPr txBox="1"/>
          <p:nvPr/>
        </p:nvSpPr>
        <p:spPr>
          <a:xfrm>
            <a:off x="6290854" y="3778323"/>
            <a:ext cx="5901146" cy="2585323"/>
          </a:xfrm>
          <a:prstGeom prst="rect">
            <a:avLst/>
          </a:prstGeom>
          <a:noFill/>
        </p:spPr>
        <p:txBody>
          <a:bodyPr wrap="square">
            <a:spAutoFit/>
          </a:bodyPr>
          <a:lstStyle/>
          <a:p>
            <a:r>
              <a:rPr lang="en-US" dirty="0">
                <a:solidFill>
                  <a:srgbClr val="000000"/>
                </a:solidFill>
                <a:latin typeface="Helvetica Neue"/>
              </a:rPr>
              <a:t>Google search : </a:t>
            </a:r>
            <a:br>
              <a:rPr lang="en-US" dirty="0"/>
            </a:br>
            <a:r>
              <a:rPr lang="en-US" dirty="0">
                <a:solidFill>
                  <a:srgbClr val="000000"/>
                </a:solidFill>
                <a:latin typeface="Helvetica Neue"/>
              </a:rPr>
              <a:t>West coast (MUMBAI) of India may get heavy rainfall; forecasts PIK SECTIONS West coast of India may get heavy rainfall; forecasts PIK Read more at: </a:t>
            </a:r>
            <a:r>
              <a:rPr lang="en-US" u="sng" dirty="0">
                <a:solidFill>
                  <a:srgbClr val="296EAA"/>
                </a:solidFill>
                <a:latin typeface="Helvetica Neue"/>
                <a:hlinkClick r:id="rId3"/>
              </a:rPr>
              <a:t>https://economictimes.indiatimes.com/news/politics-and-nation/west-coast-of-india-may-get-heavy-rainfall-forecasts-pik/articleshow/75679929.cms?utm_source=contentofinterest&amp;utm_medium=text&amp;utm_campaign=cppst</a:t>
            </a:r>
            <a:endParaRPr lang="en-SG" dirty="0"/>
          </a:p>
        </p:txBody>
      </p:sp>
    </p:spTree>
    <p:extLst>
      <p:ext uri="{BB962C8B-B14F-4D97-AF65-F5344CB8AC3E}">
        <p14:creationId xmlns:p14="http://schemas.microsoft.com/office/powerpoint/2010/main" val="82501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158BE6C-3FC3-4378-A9C0-9ABEED7F0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0156"/>
            <a:ext cx="8879840" cy="65646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F708BE-6E5E-47A1-8B86-6D3AD4D54DC4}"/>
              </a:ext>
            </a:extLst>
          </p:cNvPr>
          <p:cNvSpPr txBox="1"/>
          <p:nvPr/>
        </p:nvSpPr>
        <p:spPr>
          <a:xfrm>
            <a:off x="7985759" y="468055"/>
            <a:ext cx="4124961" cy="6001643"/>
          </a:xfrm>
          <a:prstGeom prst="rect">
            <a:avLst/>
          </a:prstGeom>
          <a:noFill/>
        </p:spPr>
        <p:txBody>
          <a:bodyPr wrap="square">
            <a:spAutoFit/>
          </a:bodyPr>
          <a:lstStyle/>
          <a:p>
            <a:pPr algn="l"/>
            <a:r>
              <a:rPr lang="en-US" sz="2400" b="1" dirty="0">
                <a:solidFill>
                  <a:srgbClr val="000000"/>
                </a:solidFill>
                <a:latin typeface="Helvetica Neue"/>
              </a:rPr>
              <a:t>Observation</a:t>
            </a:r>
          </a:p>
          <a:p>
            <a:pPr marL="285752" indent="-285752">
              <a:buFont typeface="Arial" panose="020B0604020202020204" pitchFamily="34" charset="0"/>
              <a:buChar char="•"/>
            </a:pPr>
            <a:r>
              <a:rPr lang="en-US" sz="2400" dirty="0">
                <a:solidFill>
                  <a:srgbClr val="000000"/>
                </a:solidFill>
                <a:latin typeface="Helvetica Neue"/>
              </a:rPr>
              <a:t>The average price range are different from all over the India.</a:t>
            </a:r>
          </a:p>
          <a:p>
            <a:pPr marL="285752" indent="-285752">
              <a:buFont typeface="Arial" panose="020B0604020202020204" pitchFamily="34" charset="0"/>
              <a:buChar char="•"/>
            </a:pPr>
            <a:r>
              <a:rPr lang="en-US" sz="2400" dirty="0">
                <a:solidFill>
                  <a:srgbClr val="000000"/>
                </a:solidFill>
                <a:latin typeface="Helvetica Neue"/>
              </a:rPr>
              <a:t>With comparison among the year and average price, we found that :</a:t>
            </a:r>
          </a:p>
          <a:p>
            <a:endParaRPr lang="en-US" sz="2400" dirty="0">
              <a:solidFill>
                <a:srgbClr val="000000"/>
              </a:solidFill>
              <a:latin typeface="Helvetica Neue"/>
            </a:endParaRPr>
          </a:p>
          <a:p>
            <a:r>
              <a:rPr lang="en-US" sz="2400" dirty="0">
                <a:solidFill>
                  <a:srgbClr val="000000"/>
                </a:solidFill>
                <a:latin typeface="Helvetica Neue"/>
              </a:rPr>
              <a:t>The cars prices are increasing for the following location compare to the others:</a:t>
            </a:r>
          </a:p>
          <a:p>
            <a:pPr marL="457200" indent="-457200" algn="l">
              <a:buFont typeface="+mj-lt"/>
              <a:buAutoNum type="arabicPeriod"/>
            </a:pPr>
            <a:r>
              <a:rPr lang="en-US" sz="2400" dirty="0">
                <a:solidFill>
                  <a:srgbClr val="000000"/>
                </a:solidFill>
                <a:latin typeface="Helvetica Neue"/>
              </a:rPr>
              <a:t>Ahmedabad </a:t>
            </a:r>
          </a:p>
          <a:p>
            <a:pPr marL="457200" indent="-457200" algn="l">
              <a:buFont typeface="+mj-lt"/>
              <a:buAutoNum type="arabicPeriod"/>
            </a:pPr>
            <a:r>
              <a:rPr lang="en-US" sz="2400" dirty="0">
                <a:solidFill>
                  <a:srgbClr val="000000"/>
                </a:solidFill>
                <a:latin typeface="Helvetica Neue"/>
              </a:rPr>
              <a:t>Chennai </a:t>
            </a:r>
          </a:p>
          <a:p>
            <a:pPr marL="457200" indent="-457200" algn="l">
              <a:buFont typeface="+mj-lt"/>
              <a:buAutoNum type="arabicPeriod"/>
            </a:pPr>
            <a:r>
              <a:rPr lang="en-US" sz="2400" dirty="0">
                <a:solidFill>
                  <a:srgbClr val="000000"/>
                </a:solidFill>
                <a:latin typeface="Helvetica Neue"/>
              </a:rPr>
              <a:t>Coimbatore</a:t>
            </a:r>
          </a:p>
          <a:p>
            <a:pPr marL="457200" indent="-457200" algn="l">
              <a:buFont typeface="+mj-lt"/>
              <a:buAutoNum type="arabicPeriod"/>
            </a:pPr>
            <a:r>
              <a:rPr lang="en-US" sz="2400" dirty="0">
                <a:solidFill>
                  <a:srgbClr val="000000"/>
                </a:solidFill>
                <a:latin typeface="Helvetica Neue"/>
              </a:rPr>
              <a:t>Kochi</a:t>
            </a:r>
            <a:endParaRPr lang="en-US" sz="2000" dirty="0">
              <a:solidFill>
                <a:srgbClr val="000000"/>
              </a:solidFill>
              <a:latin typeface="Helvetica Neue"/>
            </a:endParaRPr>
          </a:p>
        </p:txBody>
      </p:sp>
      <p:sp>
        <p:nvSpPr>
          <p:cNvPr id="6" name="Oval 5">
            <a:extLst>
              <a:ext uri="{FF2B5EF4-FFF2-40B4-BE49-F238E27FC236}">
                <a16:creationId xmlns:a16="http://schemas.microsoft.com/office/drawing/2014/main" id="{A3D77BB6-5186-4A60-B040-DDC59B94ED09}"/>
              </a:ext>
            </a:extLst>
          </p:cNvPr>
          <p:cNvSpPr/>
          <p:nvPr/>
        </p:nvSpPr>
        <p:spPr>
          <a:xfrm>
            <a:off x="7447280" y="487680"/>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2F3F3338-7584-4BCB-A83C-0C7EF9040034}"/>
              </a:ext>
            </a:extLst>
          </p:cNvPr>
          <p:cNvSpPr/>
          <p:nvPr/>
        </p:nvSpPr>
        <p:spPr>
          <a:xfrm>
            <a:off x="7487919" y="1971040"/>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1CB3FE73-18F9-47F6-BAC4-BF7D0D86F32C}"/>
              </a:ext>
            </a:extLst>
          </p:cNvPr>
          <p:cNvSpPr/>
          <p:nvPr/>
        </p:nvSpPr>
        <p:spPr>
          <a:xfrm>
            <a:off x="7503159" y="2485404"/>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7C4A4230-B611-4E98-B440-381E05F70910}"/>
              </a:ext>
            </a:extLst>
          </p:cNvPr>
          <p:cNvSpPr/>
          <p:nvPr/>
        </p:nvSpPr>
        <p:spPr>
          <a:xfrm>
            <a:off x="7510779" y="2882928"/>
            <a:ext cx="233680" cy="233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2AD5CDE3-98C7-404C-98B0-E10361A4A670}"/>
              </a:ext>
            </a:extLst>
          </p:cNvPr>
          <p:cNvCxnSpPr/>
          <p:nvPr/>
        </p:nvCxnSpPr>
        <p:spPr>
          <a:xfrm flipH="1">
            <a:off x="6289040" y="640080"/>
            <a:ext cx="1158240" cy="812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9E448687-A24E-40D7-A694-3A5B0FB22075}"/>
              </a:ext>
            </a:extLst>
          </p:cNvPr>
          <p:cNvSpPr txBox="1"/>
          <p:nvPr/>
        </p:nvSpPr>
        <p:spPr>
          <a:xfrm>
            <a:off x="4216401" y="515872"/>
            <a:ext cx="2072639" cy="369332"/>
          </a:xfrm>
          <a:prstGeom prst="rect">
            <a:avLst/>
          </a:prstGeom>
          <a:noFill/>
        </p:spPr>
        <p:txBody>
          <a:bodyPr wrap="square">
            <a:spAutoFit/>
          </a:bodyPr>
          <a:lstStyle/>
          <a:p>
            <a:pPr marL="457200" indent="-457200" algn="l">
              <a:buFont typeface="+mj-lt"/>
              <a:buAutoNum type="arabicPeriod"/>
            </a:pPr>
            <a:r>
              <a:rPr lang="en-US" sz="1800" dirty="0">
                <a:solidFill>
                  <a:srgbClr val="000000"/>
                </a:solidFill>
                <a:latin typeface="Helvetica Neue"/>
              </a:rPr>
              <a:t>Ahmedabad </a:t>
            </a:r>
          </a:p>
        </p:txBody>
      </p:sp>
      <p:sp>
        <p:nvSpPr>
          <p:cNvPr id="15" name="TextBox 14">
            <a:extLst>
              <a:ext uri="{FF2B5EF4-FFF2-40B4-BE49-F238E27FC236}">
                <a16:creationId xmlns:a16="http://schemas.microsoft.com/office/drawing/2014/main" id="{E7B4C6BC-E793-460F-A726-BDE7BAF54AD0}"/>
              </a:ext>
            </a:extLst>
          </p:cNvPr>
          <p:cNvSpPr txBox="1"/>
          <p:nvPr/>
        </p:nvSpPr>
        <p:spPr>
          <a:xfrm>
            <a:off x="4257040" y="1601708"/>
            <a:ext cx="1498600" cy="369332"/>
          </a:xfrm>
          <a:prstGeom prst="rect">
            <a:avLst/>
          </a:prstGeom>
          <a:noFill/>
        </p:spPr>
        <p:txBody>
          <a:bodyPr wrap="square">
            <a:spAutoFit/>
          </a:bodyPr>
          <a:lstStyle/>
          <a:p>
            <a:pPr algn="l"/>
            <a:r>
              <a:rPr lang="en-US" sz="1800" dirty="0">
                <a:solidFill>
                  <a:srgbClr val="000000"/>
                </a:solidFill>
                <a:latin typeface="Helvetica Neue"/>
              </a:rPr>
              <a:t>2. Chennai </a:t>
            </a:r>
          </a:p>
        </p:txBody>
      </p:sp>
      <p:cxnSp>
        <p:nvCxnSpPr>
          <p:cNvPr id="16" name="Straight Arrow Connector 15">
            <a:extLst>
              <a:ext uri="{FF2B5EF4-FFF2-40B4-BE49-F238E27FC236}">
                <a16:creationId xmlns:a16="http://schemas.microsoft.com/office/drawing/2014/main" id="{93DDD1C3-2D21-4D40-B16B-4C959D9F1AF1}"/>
              </a:ext>
            </a:extLst>
          </p:cNvPr>
          <p:cNvCxnSpPr>
            <a:cxnSpLocks/>
          </p:cNvCxnSpPr>
          <p:nvPr/>
        </p:nvCxnSpPr>
        <p:spPr>
          <a:xfrm flipH="1" flipV="1">
            <a:off x="5557520" y="1807196"/>
            <a:ext cx="2006600" cy="2806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D10B1F0E-AD0D-4D2B-8235-6548BEBE1C99}"/>
              </a:ext>
            </a:extLst>
          </p:cNvPr>
          <p:cNvSpPr txBox="1"/>
          <p:nvPr/>
        </p:nvSpPr>
        <p:spPr>
          <a:xfrm>
            <a:off x="3896361" y="2673086"/>
            <a:ext cx="2072639" cy="369332"/>
          </a:xfrm>
          <a:prstGeom prst="rect">
            <a:avLst/>
          </a:prstGeom>
          <a:noFill/>
        </p:spPr>
        <p:txBody>
          <a:bodyPr wrap="square">
            <a:spAutoFit/>
          </a:bodyPr>
          <a:lstStyle/>
          <a:p>
            <a:pPr algn="l"/>
            <a:r>
              <a:rPr lang="en-US" sz="1800" dirty="0">
                <a:solidFill>
                  <a:srgbClr val="000000"/>
                </a:solidFill>
                <a:latin typeface="Helvetica Neue"/>
              </a:rPr>
              <a:t>3. Coimbatore</a:t>
            </a:r>
            <a:endParaRPr lang="en-US" sz="1600" dirty="0">
              <a:solidFill>
                <a:srgbClr val="000000"/>
              </a:solidFill>
              <a:latin typeface="Helvetica Neue"/>
            </a:endParaRPr>
          </a:p>
        </p:txBody>
      </p:sp>
      <p:cxnSp>
        <p:nvCxnSpPr>
          <p:cNvPr id="20" name="Straight Arrow Connector 19">
            <a:extLst>
              <a:ext uri="{FF2B5EF4-FFF2-40B4-BE49-F238E27FC236}">
                <a16:creationId xmlns:a16="http://schemas.microsoft.com/office/drawing/2014/main" id="{AC77B090-B808-4C2C-B208-88441D884BA7}"/>
              </a:ext>
            </a:extLst>
          </p:cNvPr>
          <p:cNvCxnSpPr>
            <a:cxnSpLocks/>
          </p:cNvCxnSpPr>
          <p:nvPr/>
        </p:nvCxnSpPr>
        <p:spPr>
          <a:xfrm flipH="1">
            <a:off x="5557520" y="2646958"/>
            <a:ext cx="2062479" cy="1591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CD3C3E32-FB2F-43CE-817C-8E34FD5251B4}"/>
              </a:ext>
            </a:extLst>
          </p:cNvPr>
          <p:cNvCxnSpPr>
            <a:cxnSpLocks/>
          </p:cNvCxnSpPr>
          <p:nvPr/>
        </p:nvCxnSpPr>
        <p:spPr>
          <a:xfrm flipH="1">
            <a:off x="4681222" y="3042418"/>
            <a:ext cx="2946398" cy="4656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C0B37365-A353-4692-BA5B-5000049F897B}"/>
              </a:ext>
            </a:extLst>
          </p:cNvPr>
          <p:cNvSpPr txBox="1"/>
          <p:nvPr/>
        </p:nvSpPr>
        <p:spPr>
          <a:xfrm>
            <a:off x="3454398" y="3372478"/>
            <a:ext cx="1351283" cy="369332"/>
          </a:xfrm>
          <a:prstGeom prst="rect">
            <a:avLst/>
          </a:prstGeom>
          <a:noFill/>
        </p:spPr>
        <p:txBody>
          <a:bodyPr wrap="square">
            <a:spAutoFit/>
          </a:bodyPr>
          <a:lstStyle/>
          <a:p>
            <a:r>
              <a:rPr lang="en-US" sz="1800" dirty="0">
                <a:solidFill>
                  <a:srgbClr val="000000"/>
                </a:solidFill>
                <a:latin typeface="Helvetica Neue"/>
              </a:rPr>
              <a:t>4. Kochi </a:t>
            </a:r>
            <a:endParaRPr lang="en-SG" dirty="0"/>
          </a:p>
        </p:txBody>
      </p:sp>
    </p:spTree>
    <p:extLst>
      <p:ext uri="{BB962C8B-B14F-4D97-AF65-F5344CB8AC3E}">
        <p14:creationId xmlns:p14="http://schemas.microsoft.com/office/powerpoint/2010/main" val="3119955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641161" y="101236"/>
            <a:ext cx="2909680" cy="584775"/>
          </a:xfrm>
          <a:prstGeom prst="rect">
            <a:avLst/>
          </a:prstGeom>
          <a:noFill/>
        </p:spPr>
        <p:txBody>
          <a:bodyPr wrap="square">
            <a:spAutoFit/>
          </a:bodyPr>
          <a:lstStyle/>
          <a:p>
            <a:pPr algn="l"/>
            <a:r>
              <a:rPr lang="en-SG" sz="3200" b="1" dirty="0">
                <a:solidFill>
                  <a:srgbClr val="000000"/>
                </a:solidFill>
                <a:latin typeface="Helvetica Neue"/>
              </a:rPr>
              <a:t>Owner Type </a:t>
            </a:r>
          </a:p>
        </p:txBody>
      </p:sp>
      <p:pic>
        <p:nvPicPr>
          <p:cNvPr id="8194" name="Picture 2">
            <a:extLst>
              <a:ext uri="{FF2B5EF4-FFF2-40B4-BE49-F238E27FC236}">
                <a16:creationId xmlns:a16="http://schemas.microsoft.com/office/drawing/2014/main" id="{F4ED0C6B-389B-49DC-9F73-5DB4CB96A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38" y="652169"/>
            <a:ext cx="4086225" cy="29811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4036A0-9762-494E-863D-2FD55362B79E}"/>
              </a:ext>
            </a:extLst>
          </p:cNvPr>
          <p:cNvSpPr txBox="1"/>
          <p:nvPr/>
        </p:nvSpPr>
        <p:spPr>
          <a:xfrm>
            <a:off x="5444160" y="654444"/>
            <a:ext cx="6109252" cy="2985433"/>
          </a:xfrm>
          <a:prstGeom prst="rect">
            <a:avLst/>
          </a:prstGeom>
          <a:noFill/>
        </p:spPr>
        <p:txBody>
          <a:bodyPr wrap="square">
            <a:spAutoFit/>
          </a:bodyPr>
          <a:lstStyle/>
          <a:p>
            <a:pPr algn="l"/>
            <a:r>
              <a:rPr lang="en-US" sz="2000" b="1" dirty="0">
                <a:solidFill>
                  <a:srgbClr val="000000"/>
                </a:solidFill>
                <a:latin typeface="Helvetica Neue"/>
              </a:rPr>
              <a:t>Observation</a:t>
            </a:r>
          </a:p>
          <a:p>
            <a:pPr algn="l"/>
            <a:r>
              <a:rPr lang="en-US" sz="2000" dirty="0">
                <a:solidFill>
                  <a:srgbClr val="000000"/>
                </a:solidFill>
                <a:latin typeface="Helvetica Neue"/>
              </a:rPr>
              <a:t>Total of the first hand cars in the market is 4889 which is covered 82% in the market. </a:t>
            </a:r>
            <a:r>
              <a:rPr lang="en-US" sz="2000" b="1" dirty="0">
                <a:solidFill>
                  <a:srgbClr val="000000"/>
                </a:solidFill>
                <a:latin typeface="Helvetica Neue"/>
              </a:rPr>
              <a:t>Why?</a:t>
            </a:r>
          </a:p>
          <a:p>
            <a:pPr algn="l"/>
            <a:endParaRPr lang="en-US" sz="2000" dirty="0">
              <a:solidFill>
                <a:srgbClr val="000000"/>
              </a:solidFill>
              <a:latin typeface="Helvetica Neue"/>
            </a:endParaRPr>
          </a:p>
          <a:p>
            <a:pPr algn="l"/>
            <a:r>
              <a:rPr lang="en-US" b="1" dirty="0">
                <a:solidFill>
                  <a:srgbClr val="000000"/>
                </a:solidFill>
                <a:latin typeface="Helvetica Neue"/>
              </a:rPr>
              <a:t>Covid-19 pandemic </a:t>
            </a:r>
            <a:r>
              <a:rPr lang="en-US" dirty="0">
                <a:solidFill>
                  <a:srgbClr val="000000"/>
                </a:solidFill>
                <a:latin typeface="Helvetica Neue"/>
              </a:rPr>
              <a:t>has affected the economy badly.</a:t>
            </a:r>
          </a:p>
          <a:p>
            <a:pPr algn="l"/>
            <a:r>
              <a:rPr lang="en-US" dirty="0">
                <a:solidFill>
                  <a:srgbClr val="000000"/>
                </a:solidFill>
                <a:latin typeface="Helvetica Neue"/>
              </a:rPr>
              <a:t>Due the high rate of </a:t>
            </a:r>
            <a:r>
              <a:rPr lang="en-US" b="1" dirty="0">
                <a:solidFill>
                  <a:srgbClr val="000000"/>
                </a:solidFill>
                <a:latin typeface="Helvetica Neue"/>
              </a:rPr>
              <a:t>unemployment and retrenchment</a:t>
            </a:r>
            <a:r>
              <a:rPr lang="en-US" dirty="0">
                <a:solidFill>
                  <a:srgbClr val="000000"/>
                </a:solidFill>
                <a:latin typeface="Helvetica Neue"/>
              </a:rPr>
              <a:t>,</a:t>
            </a:r>
          </a:p>
          <a:p>
            <a:pPr algn="l"/>
            <a:r>
              <a:rPr lang="en-US" dirty="0">
                <a:solidFill>
                  <a:srgbClr val="000000"/>
                </a:solidFill>
                <a:latin typeface="Helvetica Neue"/>
              </a:rPr>
              <a:t>owner who not affordable to continuing paying the installment will consider to sell the car.</a:t>
            </a:r>
          </a:p>
          <a:p>
            <a:pPr algn="l"/>
            <a:r>
              <a:rPr lang="en-US" dirty="0">
                <a:solidFill>
                  <a:srgbClr val="000000"/>
                </a:solidFill>
                <a:latin typeface="Helvetica Neue"/>
              </a:rPr>
              <a:t>On the other hand , the used car market is one of the hottest, coronavirus markets for consumers.</a:t>
            </a:r>
          </a:p>
        </p:txBody>
      </p:sp>
      <p:pic>
        <p:nvPicPr>
          <p:cNvPr id="8196" name="Picture 4">
            <a:extLst>
              <a:ext uri="{FF2B5EF4-FFF2-40B4-BE49-F238E27FC236}">
                <a16:creationId xmlns:a16="http://schemas.microsoft.com/office/drawing/2014/main" id="{A0A529C7-1D3A-41E6-8B89-59F7B7632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2" y="3633284"/>
            <a:ext cx="4450661" cy="31269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DAC44BE-B26E-4AF5-9C84-A8558C26C72C}"/>
              </a:ext>
            </a:extLst>
          </p:cNvPr>
          <p:cNvSpPr txBox="1"/>
          <p:nvPr/>
        </p:nvSpPr>
        <p:spPr>
          <a:xfrm>
            <a:off x="5413512" y="3929200"/>
            <a:ext cx="6109252" cy="2246769"/>
          </a:xfrm>
          <a:prstGeom prst="rect">
            <a:avLst/>
          </a:prstGeom>
          <a:noFill/>
        </p:spPr>
        <p:txBody>
          <a:bodyPr wrap="square">
            <a:spAutoFit/>
          </a:bodyPr>
          <a:lstStyle/>
          <a:p>
            <a:pPr algn="l"/>
            <a:r>
              <a:rPr lang="en-US" sz="2000" b="1" dirty="0">
                <a:solidFill>
                  <a:srgbClr val="000000"/>
                </a:solidFill>
                <a:latin typeface="Helvetica Neue"/>
              </a:rPr>
              <a:t>Observation : </a:t>
            </a:r>
          </a:p>
          <a:p>
            <a:pPr algn="l"/>
            <a:endParaRPr lang="en-US" sz="2000" dirty="0">
              <a:solidFill>
                <a:srgbClr val="000000"/>
              </a:solidFill>
              <a:latin typeface="Helvetica Neue"/>
            </a:endParaRPr>
          </a:p>
          <a:p>
            <a:pPr algn="l"/>
            <a:r>
              <a:rPr lang="en-US" sz="2000" dirty="0">
                <a:solidFill>
                  <a:srgbClr val="000000"/>
                </a:solidFill>
                <a:latin typeface="Helvetica Neue"/>
              </a:rPr>
              <a:t>The average price drop gradually from first hand cars to second hand cars and so on.</a:t>
            </a:r>
          </a:p>
          <a:p>
            <a:pPr algn="l"/>
            <a:endParaRPr lang="en-US" sz="2000" dirty="0">
              <a:solidFill>
                <a:srgbClr val="000000"/>
              </a:solidFill>
              <a:latin typeface="Helvetica Neue"/>
            </a:endParaRPr>
          </a:p>
          <a:p>
            <a:pPr algn="l"/>
            <a:r>
              <a:rPr lang="en-US" sz="2000" dirty="0">
                <a:solidFill>
                  <a:srgbClr val="000000"/>
                </a:solidFill>
                <a:latin typeface="Helvetica Neue"/>
              </a:rPr>
              <a:t>Means that the more the cars transfer to different owner the more depreciated the value of the cars.</a:t>
            </a:r>
          </a:p>
        </p:txBody>
      </p:sp>
    </p:spTree>
    <p:extLst>
      <p:ext uri="{BB962C8B-B14F-4D97-AF65-F5344CB8AC3E}">
        <p14:creationId xmlns:p14="http://schemas.microsoft.com/office/powerpoint/2010/main" val="2431202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714876" y="230515"/>
            <a:ext cx="3162300" cy="584775"/>
          </a:xfrm>
          <a:prstGeom prst="rect">
            <a:avLst/>
          </a:prstGeom>
          <a:noFill/>
        </p:spPr>
        <p:txBody>
          <a:bodyPr wrap="square">
            <a:spAutoFit/>
          </a:bodyPr>
          <a:lstStyle/>
          <a:p>
            <a:pPr algn="l"/>
            <a:r>
              <a:rPr lang="en-SG" sz="3200" b="1" dirty="0">
                <a:solidFill>
                  <a:srgbClr val="000000"/>
                </a:solidFill>
                <a:latin typeface="Helvetica Neue"/>
              </a:rPr>
              <a:t>Fuel Type</a:t>
            </a:r>
          </a:p>
        </p:txBody>
      </p:sp>
      <p:sp>
        <p:nvSpPr>
          <p:cNvPr id="12" name="TextBox 11">
            <a:extLst>
              <a:ext uri="{FF2B5EF4-FFF2-40B4-BE49-F238E27FC236}">
                <a16:creationId xmlns:a16="http://schemas.microsoft.com/office/drawing/2014/main" id="{F9D0391B-5264-4691-8B37-A0BE9C5F0861}"/>
              </a:ext>
            </a:extLst>
          </p:cNvPr>
          <p:cNvSpPr txBox="1"/>
          <p:nvPr/>
        </p:nvSpPr>
        <p:spPr>
          <a:xfrm>
            <a:off x="5340626" y="750506"/>
            <a:ext cx="6546574" cy="923330"/>
          </a:xfrm>
          <a:prstGeom prst="rect">
            <a:avLst/>
          </a:prstGeom>
          <a:noFill/>
        </p:spPr>
        <p:txBody>
          <a:bodyPr wrap="square">
            <a:spAutoFit/>
          </a:bodyPr>
          <a:lstStyle/>
          <a:p>
            <a:pPr algn="l"/>
            <a:r>
              <a:rPr lang="en-US" b="1" dirty="0">
                <a:solidFill>
                  <a:srgbClr val="000000"/>
                </a:solidFill>
                <a:latin typeface="Helvetica Neue"/>
              </a:rPr>
              <a:t>A fuel is any material that can be made to react with other substances so that it releases energy as heat energy or to be used for work.</a:t>
            </a:r>
          </a:p>
        </p:txBody>
      </p:sp>
      <p:pic>
        <p:nvPicPr>
          <p:cNvPr id="11266" name="Picture 2">
            <a:extLst>
              <a:ext uri="{FF2B5EF4-FFF2-40B4-BE49-F238E27FC236}">
                <a16:creationId xmlns:a16="http://schemas.microsoft.com/office/drawing/2014/main" id="{7C1DAB4B-AE43-4AA6-A798-5DDCDFB0B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26" y="750509"/>
            <a:ext cx="4991100" cy="44691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C7308F0-98D6-4634-8E81-56C82EAAB369}"/>
              </a:ext>
            </a:extLst>
          </p:cNvPr>
          <p:cNvGraphicFramePr/>
          <p:nvPr>
            <p:extLst>
              <p:ext uri="{D42A27DB-BD31-4B8C-83A1-F6EECF244321}">
                <p14:modId xmlns:p14="http://schemas.microsoft.com/office/powerpoint/2010/main" val="4183663700"/>
              </p:ext>
            </p:extLst>
          </p:nvPr>
        </p:nvGraphicFramePr>
        <p:xfrm>
          <a:off x="5653502" y="1439337"/>
          <a:ext cx="523902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D90983EA-29B4-4C47-A525-CE0DD41378AC}"/>
              </a:ext>
            </a:extLst>
          </p:cNvPr>
          <p:cNvSpPr txBox="1"/>
          <p:nvPr/>
        </p:nvSpPr>
        <p:spPr>
          <a:xfrm>
            <a:off x="36653" y="5334925"/>
            <a:ext cx="5789957" cy="1200329"/>
          </a:xfrm>
          <a:prstGeom prst="rect">
            <a:avLst/>
          </a:prstGeom>
          <a:noFill/>
        </p:spPr>
        <p:txBody>
          <a:bodyPr wrap="square">
            <a:spAutoFit/>
          </a:bodyPr>
          <a:lstStyle/>
          <a:p>
            <a:r>
              <a:rPr lang="en-US" b="1" i="1" dirty="0">
                <a:solidFill>
                  <a:srgbClr val="000000"/>
                </a:solidFill>
                <a:latin typeface="Helvetica Neue"/>
              </a:rPr>
              <a:t>Petrol now costs Rs 83.71 in Delhi and Rs 90.34 in Mumbai while diesel is available for Rs 73.87 in Delhi and Rs 80.51 in Mumbai. (Google search on 16 Dec 2020, 7:20pm)</a:t>
            </a:r>
            <a:endParaRPr lang="en-SG" dirty="0"/>
          </a:p>
        </p:txBody>
      </p:sp>
    </p:spTree>
    <p:extLst>
      <p:ext uri="{BB962C8B-B14F-4D97-AF65-F5344CB8AC3E}">
        <p14:creationId xmlns:p14="http://schemas.microsoft.com/office/powerpoint/2010/main" val="1471090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9"/>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353011" y="522898"/>
            <a:ext cx="2917371"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4"/>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tx1">
                    <a:lumMod val="75000"/>
                    <a:lumOff val="25000"/>
                  </a:schemeClr>
                </a:solidFill>
              </a:rPr>
              <a:t>Power,Engine,Seats</a:t>
            </a:r>
            <a:r>
              <a:rPr lang="en-US" sz="2800" b="1" dirty="0">
                <a:solidFill>
                  <a:schemeClr val="tx1">
                    <a:lumMod val="75000"/>
                    <a:lumOff val="25000"/>
                  </a:schemeClr>
                </a:solidFill>
              </a:rPr>
              <a:t> and Mileage vs Price</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312202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1" name="Picture 2" descr="Cartoon Illustration of a Car with his Parts Stock Vector - 14125380">
            <a:extLst>
              <a:ext uri="{FF2B5EF4-FFF2-40B4-BE49-F238E27FC236}">
                <a16:creationId xmlns:a16="http://schemas.microsoft.com/office/drawing/2014/main" id="{0788F6EE-F15B-4B01-A4A2-D3661A4318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450" y="1200564"/>
            <a:ext cx="5038268" cy="274446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7D670C10-7EBA-446D-A96F-ABED8A3C3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51" y="3616211"/>
            <a:ext cx="9678897" cy="32417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E26F5A3-6CB0-4023-9A64-2B37320C3F7A}"/>
              </a:ext>
            </a:extLst>
          </p:cNvPr>
          <p:cNvSpPr txBox="1"/>
          <p:nvPr/>
        </p:nvSpPr>
        <p:spPr>
          <a:xfrm>
            <a:off x="2589711" y="1663728"/>
            <a:ext cx="2034540"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Power ,Engine</a:t>
            </a:r>
          </a:p>
        </p:txBody>
      </p:sp>
      <p:sp>
        <p:nvSpPr>
          <p:cNvPr id="30" name="TextBox 29">
            <a:extLst>
              <a:ext uri="{FF2B5EF4-FFF2-40B4-BE49-F238E27FC236}">
                <a16:creationId xmlns:a16="http://schemas.microsoft.com/office/drawing/2014/main" id="{EF22DD94-6A36-4939-A0CE-635798D030B2}"/>
              </a:ext>
            </a:extLst>
          </p:cNvPr>
          <p:cNvSpPr txBox="1"/>
          <p:nvPr/>
        </p:nvSpPr>
        <p:spPr>
          <a:xfrm>
            <a:off x="6409209" y="1141224"/>
            <a:ext cx="911134"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Seats</a:t>
            </a:r>
          </a:p>
        </p:txBody>
      </p:sp>
      <p:pic>
        <p:nvPicPr>
          <p:cNvPr id="31" name="Picture 4">
            <a:extLst>
              <a:ext uri="{FF2B5EF4-FFF2-40B4-BE49-F238E27FC236}">
                <a16:creationId xmlns:a16="http://schemas.microsoft.com/office/drawing/2014/main" id="{1A88BE53-6B90-4CDA-851E-D0E412C30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012" y="728864"/>
            <a:ext cx="948480" cy="95180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E92F98E-6CD6-40FA-A7ED-896510FC2527}"/>
              </a:ext>
            </a:extLst>
          </p:cNvPr>
          <p:cNvSpPr txBox="1"/>
          <p:nvPr/>
        </p:nvSpPr>
        <p:spPr>
          <a:xfrm>
            <a:off x="10396364" y="1964605"/>
            <a:ext cx="1551214" cy="3970318"/>
          </a:xfrm>
          <a:prstGeom prst="rect">
            <a:avLst/>
          </a:prstGeom>
          <a:noFill/>
        </p:spPr>
        <p:txBody>
          <a:bodyPr wrap="square">
            <a:spAutoFit/>
          </a:bodyPr>
          <a:lstStyle/>
          <a:p>
            <a:pPr algn="l"/>
            <a:r>
              <a:rPr lang="en-US" dirty="0">
                <a:solidFill>
                  <a:srgbClr val="000000"/>
                </a:solidFill>
                <a:latin typeface="Helvetica Neue"/>
              </a:rPr>
              <a:t>Obviously the </a:t>
            </a:r>
            <a:r>
              <a:rPr lang="en-US" b="1" dirty="0">
                <a:solidFill>
                  <a:srgbClr val="000000"/>
                </a:solidFill>
                <a:latin typeface="Helvetica Neue"/>
              </a:rPr>
              <a:t>relationship</a:t>
            </a:r>
            <a:r>
              <a:rPr lang="en-US" dirty="0">
                <a:solidFill>
                  <a:srgbClr val="000000"/>
                </a:solidFill>
                <a:latin typeface="Helvetica Neue"/>
              </a:rPr>
              <a:t> of the Mileage and Price are </a:t>
            </a:r>
            <a:r>
              <a:rPr lang="en-US" b="1" dirty="0">
                <a:solidFill>
                  <a:srgbClr val="000000"/>
                </a:solidFill>
                <a:latin typeface="Helvetica Neue"/>
              </a:rPr>
              <a:t>negatively</a:t>
            </a:r>
            <a:r>
              <a:rPr lang="en-US" dirty="0">
                <a:solidFill>
                  <a:srgbClr val="000000"/>
                </a:solidFill>
                <a:latin typeface="Helvetica Neue"/>
              </a:rPr>
              <a:t> related. The Mileage for the cars are compound around 10 kmpl to 20 kmpl</a:t>
            </a:r>
            <a:endParaRPr lang="en-SG" b="1" dirty="0">
              <a:solidFill>
                <a:srgbClr val="000000"/>
              </a:solidFill>
              <a:latin typeface="Helvetica Neue"/>
            </a:endParaRPr>
          </a:p>
        </p:txBody>
      </p:sp>
      <p:sp>
        <p:nvSpPr>
          <p:cNvPr id="35" name="TextBox 34">
            <a:extLst>
              <a:ext uri="{FF2B5EF4-FFF2-40B4-BE49-F238E27FC236}">
                <a16:creationId xmlns:a16="http://schemas.microsoft.com/office/drawing/2014/main" id="{D84D98C6-BC1D-490C-89A0-DF77B1D04644}"/>
              </a:ext>
            </a:extLst>
          </p:cNvPr>
          <p:cNvSpPr txBox="1"/>
          <p:nvPr/>
        </p:nvSpPr>
        <p:spPr>
          <a:xfrm>
            <a:off x="679949" y="1276588"/>
            <a:ext cx="4255226" cy="369332"/>
          </a:xfrm>
          <a:prstGeom prst="rect">
            <a:avLst/>
          </a:prstGeom>
          <a:noFill/>
        </p:spPr>
        <p:txBody>
          <a:bodyPr wrap="square">
            <a:spAutoFit/>
          </a:bodyPr>
          <a:lstStyle/>
          <a:p>
            <a:pPr algn="l"/>
            <a:r>
              <a:rPr lang="en-US" b="1" dirty="0">
                <a:solidFill>
                  <a:srgbClr val="000000"/>
                </a:solidFill>
                <a:highlight>
                  <a:srgbClr val="00FFFF"/>
                </a:highlight>
                <a:latin typeface="Helvetica Neue"/>
              </a:rPr>
              <a:t>Power</a:t>
            </a:r>
            <a:r>
              <a:rPr lang="en-US" b="1" dirty="0">
                <a:solidFill>
                  <a:srgbClr val="000000"/>
                </a:solidFill>
                <a:latin typeface="Helvetica Neue"/>
              </a:rPr>
              <a:t> is about the speed of the cars</a:t>
            </a:r>
          </a:p>
        </p:txBody>
      </p:sp>
      <p:sp>
        <p:nvSpPr>
          <p:cNvPr id="37" name="TextBox 36">
            <a:extLst>
              <a:ext uri="{FF2B5EF4-FFF2-40B4-BE49-F238E27FC236}">
                <a16:creationId xmlns:a16="http://schemas.microsoft.com/office/drawing/2014/main" id="{D20A5D6E-8868-4855-A1A5-EE33090F2FF6}"/>
              </a:ext>
            </a:extLst>
          </p:cNvPr>
          <p:cNvSpPr txBox="1"/>
          <p:nvPr/>
        </p:nvSpPr>
        <p:spPr>
          <a:xfrm>
            <a:off x="679949" y="728863"/>
            <a:ext cx="6146074" cy="646331"/>
          </a:xfrm>
          <a:prstGeom prst="rect">
            <a:avLst/>
          </a:prstGeom>
          <a:noFill/>
        </p:spPr>
        <p:txBody>
          <a:bodyPr wrap="square">
            <a:spAutoFit/>
          </a:bodyPr>
          <a:lstStyle/>
          <a:p>
            <a:pPr algn="l"/>
            <a:r>
              <a:rPr lang="en-US" b="1" dirty="0">
                <a:solidFill>
                  <a:srgbClr val="000000"/>
                </a:solidFill>
                <a:highlight>
                  <a:srgbClr val="00FFFF"/>
                </a:highlight>
                <a:latin typeface="Helvetica Neue"/>
              </a:rPr>
              <a:t>Engine</a:t>
            </a:r>
            <a:r>
              <a:rPr lang="en-US" b="1" dirty="0">
                <a:solidFill>
                  <a:srgbClr val="000000"/>
                </a:solidFill>
                <a:latin typeface="Helvetica Neue"/>
              </a:rPr>
              <a:t> is the heart of the car, convert heat from burning gas and move the vehicle.</a:t>
            </a:r>
          </a:p>
        </p:txBody>
      </p:sp>
      <p:sp>
        <p:nvSpPr>
          <p:cNvPr id="39" name="TextBox 38">
            <a:extLst>
              <a:ext uri="{FF2B5EF4-FFF2-40B4-BE49-F238E27FC236}">
                <a16:creationId xmlns:a16="http://schemas.microsoft.com/office/drawing/2014/main" id="{0863BF5A-0E21-4A04-9158-93C073AF75BF}"/>
              </a:ext>
            </a:extLst>
          </p:cNvPr>
          <p:cNvSpPr txBox="1"/>
          <p:nvPr/>
        </p:nvSpPr>
        <p:spPr>
          <a:xfrm>
            <a:off x="93007" y="1949343"/>
            <a:ext cx="2932407" cy="1754326"/>
          </a:xfrm>
          <a:prstGeom prst="rect">
            <a:avLst/>
          </a:prstGeom>
          <a:noFill/>
        </p:spPr>
        <p:txBody>
          <a:bodyPr wrap="square">
            <a:spAutoFit/>
          </a:bodyPr>
          <a:lstStyle/>
          <a:p>
            <a:pPr algn="l"/>
            <a:r>
              <a:rPr lang="en-US" dirty="0">
                <a:solidFill>
                  <a:srgbClr val="000000"/>
                </a:solidFill>
                <a:latin typeface="Helvetica Neue"/>
              </a:rPr>
              <a:t>The power and engine are </a:t>
            </a:r>
            <a:r>
              <a:rPr lang="en-US" b="1" dirty="0">
                <a:solidFill>
                  <a:srgbClr val="000000"/>
                </a:solidFill>
                <a:latin typeface="Helvetica Neue"/>
              </a:rPr>
              <a:t>positive related to price</a:t>
            </a:r>
            <a:r>
              <a:rPr lang="en-US" dirty="0">
                <a:solidFill>
                  <a:srgbClr val="000000"/>
                </a:solidFill>
                <a:latin typeface="Helvetica Neue"/>
              </a:rPr>
              <a:t>.</a:t>
            </a:r>
          </a:p>
          <a:p>
            <a:pPr algn="l"/>
            <a:r>
              <a:rPr lang="en-US" dirty="0">
                <a:solidFill>
                  <a:srgbClr val="000000"/>
                </a:solidFill>
                <a:latin typeface="Helvetica Neue"/>
              </a:rPr>
              <a:t>The more better the performances of the power and engine, the better of the price.</a:t>
            </a:r>
          </a:p>
        </p:txBody>
      </p:sp>
      <p:sp>
        <p:nvSpPr>
          <p:cNvPr id="47" name="TextBox 46">
            <a:extLst>
              <a:ext uri="{FF2B5EF4-FFF2-40B4-BE49-F238E27FC236}">
                <a16:creationId xmlns:a16="http://schemas.microsoft.com/office/drawing/2014/main" id="{6C65ED5D-2877-4E48-82D1-425BD289B1BC}"/>
              </a:ext>
            </a:extLst>
          </p:cNvPr>
          <p:cNvSpPr txBox="1"/>
          <p:nvPr/>
        </p:nvSpPr>
        <p:spPr>
          <a:xfrm>
            <a:off x="7159928" y="907257"/>
            <a:ext cx="2780791" cy="1754326"/>
          </a:xfrm>
          <a:prstGeom prst="rect">
            <a:avLst/>
          </a:prstGeom>
          <a:noFill/>
        </p:spPr>
        <p:txBody>
          <a:bodyPr wrap="square">
            <a:spAutoFit/>
          </a:bodyPr>
          <a:lstStyle/>
          <a:p>
            <a:r>
              <a:rPr lang="en-US" dirty="0">
                <a:solidFill>
                  <a:srgbClr val="000000"/>
                </a:solidFill>
                <a:latin typeface="Helvetica Neue"/>
              </a:rPr>
              <a:t>The </a:t>
            </a:r>
            <a:r>
              <a:rPr lang="en-US" b="1" dirty="0">
                <a:solidFill>
                  <a:srgbClr val="000000"/>
                </a:solidFill>
                <a:latin typeface="Helvetica Neue"/>
              </a:rPr>
              <a:t>relationship</a:t>
            </a:r>
            <a:r>
              <a:rPr lang="en-US" dirty="0">
                <a:solidFill>
                  <a:srgbClr val="000000"/>
                </a:solidFill>
                <a:latin typeface="Helvetica Neue"/>
              </a:rPr>
              <a:t> between seats and price are </a:t>
            </a:r>
            <a:r>
              <a:rPr lang="en-US" b="1" dirty="0">
                <a:solidFill>
                  <a:srgbClr val="000000"/>
                </a:solidFill>
                <a:latin typeface="Helvetica Neue"/>
              </a:rPr>
              <a:t>not strong </a:t>
            </a:r>
            <a:r>
              <a:rPr lang="en-US" dirty="0">
                <a:solidFill>
                  <a:srgbClr val="000000"/>
                </a:solidFill>
                <a:latin typeface="Helvetica Neue"/>
              </a:rPr>
              <a:t>, but can see the more seats of the cars the price slightly higher.</a:t>
            </a:r>
            <a:endParaRPr lang="en-SG" dirty="0"/>
          </a:p>
        </p:txBody>
      </p:sp>
      <p:sp>
        <p:nvSpPr>
          <p:cNvPr id="48" name="TextBox 47">
            <a:extLst>
              <a:ext uri="{FF2B5EF4-FFF2-40B4-BE49-F238E27FC236}">
                <a16:creationId xmlns:a16="http://schemas.microsoft.com/office/drawing/2014/main" id="{C17D8E45-0AC9-47E9-A15E-44BC0027F5E6}"/>
              </a:ext>
            </a:extLst>
          </p:cNvPr>
          <p:cNvSpPr txBox="1"/>
          <p:nvPr/>
        </p:nvSpPr>
        <p:spPr>
          <a:xfrm>
            <a:off x="10517834" y="1680663"/>
            <a:ext cx="1220483" cy="369332"/>
          </a:xfrm>
          <a:prstGeom prst="rect">
            <a:avLst/>
          </a:prstGeom>
          <a:noFill/>
        </p:spPr>
        <p:txBody>
          <a:bodyPr wrap="square">
            <a:spAutoFit/>
          </a:bodyPr>
          <a:lstStyle/>
          <a:p>
            <a:pPr algn="l"/>
            <a:r>
              <a:rPr lang="en-SG" b="1" dirty="0">
                <a:solidFill>
                  <a:srgbClr val="000000"/>
                </a:solidFill>
                <a:highlight>
                  <a:srgbClr val="00FF00"/>
                </a:highlight>
                <a:latin typeface="Helvetica Neue"/>
              </a:rPr>
              <a:t>Mileage</a:t>
            </a:r>
          </a:p>
        </p:txBody>
      </p:sp>
      <p:cxnSp>
        <p:nvCxnSpPr>
          <p:cNvPr id="23" name="Straight Arrow Connector 22">
            <a:extLst>
              <a:ext uri="{FF2B5EF4-FFF2-40B4-BE49-F238E27FC236}">
                <a16:creationId xmlns:a16="http://schemas.microsoft.com/office/drawing/2014/main" id="{7821229F-78E6-4611-AB27-E5C750B44D36}"/>
              </a:ext>
            </a:extLst>
          </p:cNvPr>
          <p:cNvCxnSpPr>
            <a:endCxn id="48" idx="1"/>
          </p:cNvCxnSpPr>
          <p:nvPr/>
        </p:nvCxnSpPr>
        <p:spPr>
          <a:xfrm flipV="1">
            <a:off x="9194464" y="1865329"/>
            <a:ext cx="1323368" cy="24761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a:extLst>
              <a:ext uri="{FF2B5EF4-FFF2-40B4-BE49-F238E27FC236}">
                <a16:creationId xmlns:a16="http://schemas.microsoft.com/office/drawing/2014/main" id="{1C96AC59-3111-4D1A-836D-971970D7A9DB}"/>
              </a:ext>
            </a:extLst>
          </p:cNvPr>
          <p:cNvCxnSpPr>
            <a:cxnSpLocks/>
          </p:cNvCxnSpPr>
          <p:nvPr/>
        </p:nvCxnSpPr>
        <p:spPr>
          <a:xfrm flipV="1">
            <a:off x="6800850" y="1581150"/>
            <a:ext cx="0" cy="27432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a:extLst>
              <a:ext uri="{FF2B5EF4-FFF2-40B4-BE49-F238E27FC236}">
                <a16:creationId xmlns:a16="http://schemas.microsoft.com/office/drawing/2014/main" id="{4884EA04-58F6-46C4-926F-A3BCEB30D484}"/>
              </a:ext>
            </a:extLst>
          </p:cNvPr>
          <p:cNvCxnSpPr>
            <a:cxnSpLocks/>
          </p:cNvCxnSpPr>
          <p:nvPr/>
        </p:nvCxnSpPr>
        <p:spPr>
          <a:xfrm flipH="1" flipV="1">
            <a:off x="3888831" y="2116404"/>
            <a:ext cx="874816" cy="22736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Straight Arrow Connector 52">
            <a:extLst>
              <a:ext uri="{FF2B5EF4-FFF2-40B4-BE49-F238E27FC236}">
                <a16:creationId xmlns:a16="http://schemas.microsoft.com/office/drawing/2014/main" id="{59BB4A42-D18C-4F01-850D-5C024D93B2C8}"/>
              </a:ext>
            </a:extLst>
          </p:cNvPr>
          <p:cNvCxnSpPr>
            <a:cxnSpLocks/>
          </p:cNvCxnSpPr>
          <p:nvPr/>
        </p:nvCxnSpPr>
        <p:spPr>
          <a:xfrm flipV="1">
            <a:off x="2354744" y="2116404"/>
            <a:ext cx="1077925" cy="212187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736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F6CD3B-8422-4FE0-A251-48296B6EC365}"/>
              </a:ext>
            </a:extLst>
          </p:cNvPr>
          <p:cNvSpPr txBox="1"/>
          <p:nvPr/>
        </p:nvSpPr>
        <p:spPr>
          <a:xfrm>
            <a:off x="2320532" y="229963"/>
            <a:ext cx="8303419" cy="830997"/>
          </a:xfrm>
          <a:prstGeom prst="rect">
            <a:avLst/>
          </a:prstGeom>
          <a:noFill/>
        </p:spPr>
        <p:txBody>
          <a:bodyPr wrap="square">
            <a:spAutoFit/>
          </a:bodyPr>
          <a:lstStyle/>
          <a:p>
            <a:pPr algn="ctr"/>
            <a:r>
              <a:rPr lang="en-US" sz="4800" b="1" i="1" dirty="0">
                <a:cs typeface="Segoe UI" panose="020B0502040204020203" pitchFamily="34" charset="0"/>
              </a:rPr>
              <a:t>Machine Learning</a:t>
            </a:r>
            <a:endParaRPr lang="en-US" b="1" i="1" dirty="0">
              <a:cs typeface="Segoe UI" panose="020B0502040204020203" pitchFamily="34" charset="0"/>
            </a:endParaRPr>
          </a:p>
        </p:txBody>
      </p:sp>
      <p:pic>
        <p:nvPicPr>
          <p:cNvPr id="10" name="Picture 9">
            <a:extLst>
              <a:ext uri="{FF2B5EF4-FFF2-40B4-BE49-F238E27FC236}">
                <a16:creationId xmlns:a16="http://schemas.microsoft.com/office/drawing/2014/main" id="{3D6EAEBC-AAB3-405C-A5C7-1406F788202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04661" y="2160110"/>
            <a:ext cx="7739270" cy="3896139"/>
          </a:xfrm>
          <a:prstGeom prst="rect">
            <a:avLst/>
          </a:prstGeom>
        </p:spPr>
      </p:pic>
    </p:spTree>
    <p:extLst>
      <p:ext uri="{BB962C8B-B14F-4D97-AF65-F5344CB8AC3E}">
        <p14:creationId xmlns:p14="http://schemas.microsoft.com/office/powerpoint/2010/main" val="1788109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6CB17-1EC0-4B93-9211-63A54C1D993E}"/>
              </a:ext>
            </a:extLst>
          </p:cNvPr>
          <p:cNvSpPr>
            <a:spLocks noGrp="1"/>
          </p:cNvSpPr>
          <p:nvPr>
            <p:ph type="title"/>
          </p:nvPr>
        </p:nvSpPr>
        <p:spPr>
          <a:xfrm>
            <a:off x="838200" y="365125"/>
            <a:ext cx="10515600" cy="642040"/>
          </a:xfrm>
        </p:spPr>
        <p:txBody>
          <a:bodyPr>
            <a:normAutofit fontScale="90000"/>
          </a:bodyPr>
          <a:lstStyle/>
          <a:p>
            <a:pPr algn="ctr"/>
            <a:r>
              <a:rPr lang="en-SG" b="1" i="1" dirty="0"/>
              <a:t>Accuracy Comparison</a:t>
            </a:r>
            <a:br>
              <a:rPr lang="en-SG" dirty="0"/>
            </a:br>
            <a:endParaRPr lang="en-SG" dirty="0"/>
          </a:p>
        </p:txBody>
      </p:sp>
      <p:graphicFrame>
        <p:nvGraphicFramePr>
          <p:cNvPr id="6" name="Table 6">
            <a:extLst>
              <a:ext uri="{FF2B5EF4-FFF2-40B4-BE49-F238E27FC236}">
                <a16:creationId xmlns:a16="http://schemas.microsoft.com/office/drawing/2014/main" id="{F2DF9DE3-057C-4CEC-A09B-384E79BAB1CC}"/>
              </a:ext>
            </a:extLst>
          </p:cNvPr>
          <p:cNvGraphicFramePr>
            <a:graphicFrameLocks noGrp="1"/>
          </p:cNvGraphicFramePr>
          <p:nvPr>
            <p:extLst>
              <p:ext uri="{D42A27DB-BD31-4B8C-83A1-F6EECF244321}">
                <p14:modId xmlns:p14="http://schemas.microsoft.com/office/powerpoint/2010/main" val="1055863026"/>
              </p:ext>
            </p:extLst>
          </p:nvPr>
        </p:nvGraphicFramePr>
        <p:xfrm>
          <a:off x="0" y="1128980"/>
          <a:ext cx="6891130" cy="5644546"/>
        </p:xfrm>
        <a:graphic>
          <a:graphicData uri="http://schemas.openxmlformats.org/drawingml/2006/table">
            <a:tbl>
              <a:tblPr firstRow="1" bandRow="1">
                <a:tableStyleId>{5C22544A-7EE6-4342-B048-85BDC9FD1C3A}</a:tableStyleId>
              </a:tblPr>
              <a:tblGrid>
                <a:gridCol w="4965700">
                  <a:extLst>
                    <a:ext uri="{9D8B030D-6E8A-4147-A177-3AD203B41FA5}">
                      <a16:colId xmlns:a16="http://schemas.microsoft.com/office/drawing/2014/main" val="2342878831"/>
                    </a:ext>
                  </a:extLst>
                </a:gridCol>
                <a:gridCol w="1925430">
                  <a:extLst>
                    <a:ext uri="{9D8B030D-6E8A-4147-A177-3AD203B41FA5}">
                      <a16:colId xmlns:a16="http://schemas.microsoft.com/office/drawing/2014/main" val="690877564"/>
                    </a:ext>
                  </a:extLst>
                </a:gridCol>
              </a:tblGrid>
              <a:tr h="413265">
                <a:tc>
                  <a:txBody>
                    <a:bodyPr/>
                    <a:lstStyle/>
                    <a:p>
                      <a:r>
                        <a:rPr lang="en-SG" sz="1800" dirty="0" err="1"/>
                        <a:t>Algorithmn</a:t>
                      </a:r>
                      <a:r>
                        <a:rPr lang="en-SG" sz="1800" dirty="0"/>
                        <a:t> </a:t>
                      </a:r>
                    </a:p>
                  </a:txBody>
                  <a:tcPr/>
                </a:tc>
                <a:tc>
                  <a:txBody>
                    <a:bodyPr/>
                    <a:lstStyle/>
                    <a:p>
                      <a:r>
                        <a:rPr lang="en-SG" sz="1800" dirty="0"/>
                        <a:t>Accuracy</a:t>
                      </a:r>
                    </a:p>
                  </a:txBody>
                  <a:tcPr/>
                </a:tc>
                <a:extLst>
                  <a:ext uri="{0D108BD9-81ED-4DB2-BD59-A6C34878D82A}">
                    <a16:rowId xmlns:a16="http://schemas.microsoft.com/office/drawing/2014/main" val="3692396727"/>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i="0" kern="1200" dirty="0">
                          <a:solidFill>
                            <a:schemeClr val="dk1"/>
                          </a:solidFill>
                          <a:effectLst/>
                          <a:latin typeface="+mn-lt"/>
                          <a:ea typeface="+mn-ea"/>
                          <a:cs typeface="+mn-cs"/>
                        </a:rPr>
                        <a:t>Linear Regression</a:t>
                      </a:r>
                    </a:p>
                    <a:p>
                      <a:endParaRPr lang="en-SG" sz="1800" b="1" dirty="0"/>
                    </a:p>
                  </a:txBody>
                  <a:tcPr/>
                </a:tc>
                <a:tc>
                  <a:txBody>
                    <a:bodyPr/>
                    <a:lstStyle/>
                    <a:p>
                      <a:r>
                        <a:rPr lang="en-SG" sz="1800" b="1" dirty="0"/>
                        <a:t>0.56</a:t>
                      </a:r>
                    </a:p>
                  </a:txBody>
                  <a:tcPr/>
                </a:tc>
                <a:extLst>
                  <a:ext uri="{0D108BD9-81ED-4DB2-BD59-A6C34878D82A}">
                    <a16:rowId xmlns:a16="http://schemas.microsoft.com/office/drawing/2014/main" val="3757310776"/>
                  </a:ext>
                </a:extLst>
              </a:tr>
              <a:tr h="1019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Linear Regression with important features</a:t>
                      </a:r>
                    </a:p>
                    <a:p>
                      <a:endParaRPr lang="en-SG" sz="1800" b="1" dirty="0"/>
                    </a:p>
                  </a:txBody>
                  <a:tcPr/>
                </a:tc>
                <a:tc>
                  <a:txBody>
                    <a:bodyPr/>
                    <a:lstStyle/>
                    <a:p>
                      <a:r>
                        <a:rPr lang="en-SG" sz="1800" b="1" dirty="0"/>
                        <a:t>0.56</a:t>
                      </a:r>
                    </a:p>
                  </a:txBody>
                  <a:tcPr/>
                </a:tc>
                <a:extLst>
                  <a:ext uri="{0D108BD9-81ED-4DB2-BD59-A6C34878D82A}">
                    <a16:rowId xmlns:a16="http://schemas.microsoft.com/office/drawing/2014/main" val="3319045153"/>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i="0" kern="1200" dirty="0" err="1">
                          <a:solidFill>
                            <a:schemeClr val="dk1"/>
                          </a:solidFill>
                          <a:effectLst/>
                          <a:latin typeface="+mn-lt"/>
                          <a:ea typeface="+mn-ea"/>
                          <a:cs typeface="+mn-cs"/>
                        </a:rPr>
                        <a:t>XGBoost</a:t>
                      </a:r>
                      <a:r>
                        <a:rPr lang="en-SG" sz="1800" b="1" i="0" kern="1200" dirty="0">
                          <a:solidFill>
                            <a:schemeClr val="dk1"/>
                          </a:solidFill>
                          <a:effectLst/>
                          <a:latin typeface="+mn-lt"/>
                          <a:ea typeface="+mn-ea"/>
                          <a:cs typeface="+mn-cs"/>
                        </a:rPr>
                        <a:t> regressor</a:t>
                      </a:r>
                    </a:p>
                    <a:p>
                      <a:endParaRPr lang="en-SG" sz="1800" b="1" dirty="0"/>
                    </a:p>
                  </a:txBody>
                  <a:tcPr/>
                </a:tc>
                <a:tc>
                  <a:txBody>
                    <a:bodyPr/>
                    <a:lstStyle/>
                    <a:p>
                      <a:r>
                        <a:rPr lang="en-SG" sz="1800" b="1" dirty="0"/>
                        <a:t>0.69</a:t>
                      </a:r>
                    </a:p>
                  </a:txBody>
                  <a:tcPr/>
                </a:tc>
                <a:extLst>
                  <a:ext uri="{0D108BD9-81ED-4DB2-BD59-A6C34878D82A}">
                    <a16:rowId xmlns:a16="http://schemas.microsoft.com/office/drawing/2014/main" val="4169770866"/>
                  </a:ext>
                </a:extLst>
              </a:tr>
              <a:tr h="7133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XG Boost with important features</a:t>
                      </a:r>
                    </a:p>
                    <a:p>
                      <a:endParaRPr lang="en-SG" sz="1800" b="1" dirty="0"/>
                    </a:p>
                  </a:txBody>
                  <a:tcPr/>
                </a:tc>
                <a:tc>
                  <a:txBody>
                    <a:bodyPr/>
                    <a:lstStyle/>
                    <a:p>
                      <a:r>
                        <a:rPr lang="en-SG" sz="1800" b="1" dirty="0"/>
                        <a:t>0.68</a:t>
                      </a:r>
                    </a:p>
                  </a:txBody>
                  <a:tcPr/>
                </a:tc>
                <a:extLst>
                  <a:ext uri="{0D108BD9-81ED-4DB2-BD59-A6C34878D82A}">
                    <a16:rowId xmlns:a16="http://schemas.microsoft.com/office/drawing/2014/main" val="228440095"/>
                  </a:ext>
                </a:extLst>
              </a:tr>
              <a:tr h="413265">
                <a:tc>
                  <a:txBody>
                    <a:bodyPr/>
                    <a:lstStyle/>
                    <a:p>
                      <a:r>
                        <a:rPr lang="en-SG" sz="1800" b="1" dirty="0">
                          <a:highlight>
                            <a:srgbClr val="00FF00"/>
                          </a:highlight>
                        </a:rPr>
                        <a:t>Random Forest Regressor</a:t>
                      </a:r>
                    </a:p>
                  </a:txBody>
                  <a:tcPr/>
                </a:tc>
                <a:tc>
                  <a:txBody>
                    <a:bodyPr/>
                    <a:lstStyle/>
                    <a:p>
                      <a:r>
                        <a:rPr lang="en-SG" sz="1800" b="1" dirty="0">
                          <a:highlight>
                            <a:srgbClr val="00FF00"/>
                          </a:highlight>
                        </a:rPr>
                        <a:t>0.75</a:t>
                      </a:r>
                    </a:p>
                  </a:txBody>
                  <a:tcPr/>
                </a:tc>
                <a:extLst>
                  <a:ext uri="{0D108BD9-81ED-4DB2-BD59-A6C34878D82A}">
                    <a16:rowId xmlns:a16="http://schemas.microsoft.com/office/drawing/2014/main" val="2107397433"/>
                  </a:ext>
                </a:extLst>
              </a:tr>
              <a:tr h="1019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t>Random Forest Regressor</a:t>
                      </a:r>
                    </a:p>
                    <a:p>
                      <a:r>
                        <a:rPr lang="en-SG" sz="1800" b="1" dirty="0"/>
                        <a:t>(Tune with Hyperparameter and Grid search CV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t>0.75</a:t>
                      </a:r>
                    </a:p>
                    <a:p>
                      <a:endParaRPr lang="en-SG" sz="1800" b="1" dirty="0"/>
                    </a:p>
                  </a:txBody>
                  <a:tcPr/>
                </a:tc>
                <a:extLst>
                  <a:ext uri="{0D108BD9-81ED-4DB2-BD59-A6C34878D82A}">
                    <a16:rowId xmlns:a16="http://schemas.microsoft.com/office/drawing/2014/main" val="2671581689"/>
                  </a:ext>
                </a:extLst>
              </a:tr>
              <a:tr h="640080">
                <a:tc>
                  <a:txBody>
                    <a:bodyPr/>
                    <a:lstStyle/>
                    <a:p>
                      <a:r>
                        <a:rPr lang="en-US" sz="1800" b="1" dirty="0"/>
                        <a:t>top 5 features importance to tune the Random Forest Regressor </a:t>
                      </a:r>
                      <a:endParaRPr lang="en-SG" sz="1800" b="1" dirty="0"/>
                    </a:p>
                  </a:txBody>
                  <a:tcPr/>
                </a:tc>
                <a:tc>
                  <a:txBody>
                    <a:bodyPr/>
                    <a:lstStyle/>
                    <a:p>
                      <a:r>
                        <a:rPr lang="en-SG" sz="1800" b="1" dirty="0"/>
                        <a:t>0.68</a:t>
                      </a:r>
                    </a:p>
                  </a:txBody>
                  <a:tcPr/>
                </a:tc>
                <a:extLst>
                  <a:ext uri="{0D108BD9-81ED-4DB2-BD59-A6C34878D82A}">
                    <a16:rowId xmlns:a16="http://schemas.microsoft.com/office/drawing/2014/main" val="4139379545"/>
                  </a:ext>
                </a:extLst>
              </a:tr>
            </a:tbl>
          </a:graphicData>
        </a:graphic>
      </p:graphicFrame>
      <p:sp>
        <p:nvSpPr>
          <p:cNvPr id="8" name="TextBox 7">
            <a:extLst>
              <a:ext uri="{FF2B5EF4-FFF2-40B4-BE49-F238E27FC236}">
                <a16:creationId xmlns:a16="http://schemas.microsoft.com/office/drawing/2014/main" id="{7BDA8FE2-EC5B-422D-AC3B-15AA754F6966}"/>
              </a:ext>
            </a:extLst>
          </p:cNvPr>
          <p:cNvSpPr txBox="1"/>
          <p:nvPr/>
        </p:nvSpPr>
        <p:spPr>
          <a:xfrm>
            <a:off x="147588" y="728874"/>
            <a:ext cx="11872135" cy="461665"/>
          </a:xfrm>
          <a:prstGeom prst="rect">
            <a:avLst/>
          </a:prstGeom>
          <a:noFill/>
        </p:spPr>
        <p:txBody>
          <a:bodyPr wrap="square">
            <a:spAutoFit/>
          </a:bodyPr>
          <a:lstStyle/>
          <a:p>
            <a:pPr algn="l"/>
            <a:r>
              <a:rPr lang="en-US" sz="2400" b="1" dirty="0">
                <a:solidFill>
                  <a:srgbClr val="000000"/>
                </a:solidFill>
                <a:latin typeface="Helvetica Neue"/>
              </a:rPr>
              <a:t>Accuracy less than 5 , consider not so well .   </a:t>
            </a:r>
          </a:p>
        </p:txBody>
      </p:sp>
      <p:pic>
        <p:nvPicPr>
          <p:cNvPr id="1029" name="Picture 5">
            <a:extLst>
              <a:ext uri="{FF2B5EF4-FFF2-40B4-BE49-F238E27FC236}">
                <a16:creationId xmlns:a16="http://schemas.microsoft.com/office/drawing/2014/main" id="{D0588528-E964-4C29-BC05-82F96A493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239" y="728874"/>
            <a:ext cx="3972561" cy="19228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A172D2-B772-4752-8BDD-A94A40435B00}"/>
              </a:ext>
            </a:extLst>
          </p:cNvPr>
          <p:cNvSpPr txBox="1"/>
          <p:nvPr/>
        </p:nvSpPr>
        <p:spPr>
          <a:xfrm>
            <a:off x="7088635" y="2671697"/>
            <a:ext cx="2554356" cy="2585323"/>
          </a:xfrm>
          <a:prstGeom prst="rect">
            <a:avLst/>
          </a:prstGeom>
          <a:noFill/>
        </p:spPr>
        <p:txBody>
          <a:bodyPr wrap="square">
            <a:spAutoFit/>
          </a:bodyPr>
          <a:lstStyle/>
          <a:p>
            <a:r>
              <a:rPr lang="en-SG" dirty="0"/>
              <a:t>'</a:t>
            </a:r>
            <a:r>
              <a:rPr lang="en-SG" dirty="0" err="1"/>
              <a:t>Location_Bangalore</a:t>
            </a:r>
            <a:r>
              <a:rPr lang="en-SG" dirty="0"/>
              <a:t>',</a:t>
            </a:r>
          </a:p>
          <a:p>
            <a:r>
              <a:rPr lang="en-SG" dirty="0"/>
              <a:t> '</a:t>
            </a:r>
            <a:r>
              <a:rPr lang="en-SG" dirty="0" err="1"/>
              <a:t>Location_Coimbatore</a:t>
            </a:r>
            <a:r>
              <a:rPr lang="en-SG" dirty="0"/>
              <a:t>',</a:t>
            </a:r>
          </a:p>
          <a:p>
            <a:r>
              <a:rPr lang="en-SG" dirty="0"/>
              <a:t> '</a:t>
            </a:r>
            <a:r>
              <a:rPr lang="en-SG" dirty="0" err="1"/>
              <a:t>Location_Hyderabad</a:t>
            </a:r>
            <a:r>
              <a:rPr lang="en-SG" dirty="0"/>
              <a:t>',</a:t>
            </a:r>
          </a:p>
          <a:p>
            <a:r>
              <a:rPr lang="en-SG" dirty="0"/>
              <a:t> '</a:t>
            </a:r>
            <a:r>
              <a:rPr lang="en-SG" dirty="0" err="1"/>
              <a:t>Location_Kochi</a:t>
            </a:r>
            <a:r>
              <a:rPr lang="en-SG" dirty="0"/>
              <a:t>',</a:t>
            </a:r>
          </a:p>
          <a:p>
            <a:r>
              <a:rPr lang="en-SG" dirty="0"/>
              <a:t> '</a:t>
            </a:r>
            <a:r>
              <a:rPr lang="en-SG" dirty="0" err="1"/>
              <a:t>Location_Kolkata</a:t>
            </a:r>
            <a:r>
              <a:rPr lang="en-SG" dirty="0"/>
              <a:t>',</a:t>
            </a:r>
          </a:p>
          <a:p>
            <a:r>
              <a:rPr lang="en-SG" dirty="0"/>
              <a:t> '</a:t>
            </a:r>
            <a:r>
              <a:rPr lang="en-SG" dirty="0" err="1"/>
              <a:t>Location_Mumbai</a:t>
            </a:r>
            <a:r>
              <a:rPr lang="en-SG" dirty="0"/>
              <a:t>',</a:t>
            </a:r>
          </a:p>
          <a:p>
            <a:r>
              <a:rPr lang="en-SG" dirty="0"/>
              <a:t> '</a:t>
            </a:r>
            <a:r>
              <a:rPr lang="en-SG" dirty="0" err="1"/>
              <a:t>Fuel_Type_Diesel</a:t>
            </a:r>
            <a:r>
              <a:rPr lang="en-SG" dirty="0"/>
              <a:t>',</a:t>
            </a:r>
          </a:p>
          <a:p>
            <a:r>
              <a:rPr lang="en-SG" dirty="0"/>
              <a:t> '</a:t>
            </a:r>
            <a:r>
              <a:rPr lang="en-SG" dirty="0" err="1"/>
              <a:t>Fuel_Type_Petrol</a:t>
            </a:r>
            <a:r>
              <a:rPr lang="en-SG" dirty="0"/>
              <a:t>’,</a:t>
            </a:r>
          </a:p>
          <a:p>
            <a:r>
              <a:rPr lang="en-SG" dirty="0"/>
              <a:t> </a:t>
            </a:r>
          </a:p>
        </p:txBody>
      </p:sp>
      <p:sp>
        <p:nvSpPr>
          <p:cNvPr id="15" name="TextBox 14">
            <a:extLst>
              <a:ext uri="{FF2B5EF4-FFF2-40B4-BE49-F238E27FC236}">
                <a16:creationId xmlns:a16="http://schemas.microsoft.com/office/drawing/2014/main" id="{936006BE-0384-4702-B390-1B5B48654F70}"/>
              </a:ext>
            </a:extLst>
          </p:cNvPr>
          <p:cNvSpPr txBox="1"/>
          <p:nvPr/>
        </p:nvSpPr>
        <p:spPr>
          <a:xfrm>
            <a:off x="9383645" y="2645134"/>
            <a:ext cx="2382078" cy="1754326"/>
          </a:xfrm>
          <a:prstGeom prst="rect">
            <a:avLst/>
          </a:prstGeom>
          <a:noFill/>
        </p:spPr>
        <p:txBody>
          <a:bodyPr wrap="square">
            <a:spAutoFit/>
          </a:bodyPr>
          <a:lstStyle/>
          <a:p>
            <a:r>
              <a:rPr lang="en-SG" dirty="0"/>
              <a:t>'</a:t>
            </a:r>
            <a:r>
              <a:rPr lang="en-SG" dirty="0" err="1"/>
              <a:t>Transmission_Manual</a:t>
            </a:r>
            <a:r>
              <a:rPr lang="en-SG" dirty="0"/>
              <a:t>',</a:t>
            </a:r>
          </a:p>
          <a:p>
            <a:r>
              <a:rPr lang="en-SG" dirty="0"/>
              <a:t> '</a:t>
            </a:r>
            <a:r>
              <a:rPr lang="en-SG" dirty="0" err="1"/>
              <a:t>Mileage_bin</a:t>
            </a:r>
            <a:r>
              <a:rPr lang="en-SG" dirty="0"/>
              <a:t>',</a:t>
            </a:r>
          </a:p>
          <a:p>
            <a:r>
              <a:rPr lang="en-SG" dirty="0"/>
              <a:t> '</a:t>
            </a:r>
            <a:r>
              <a:rPr lang="en-SG" dirty="0" err="1"/>
              <a:t>Seats_bin</a:t>
            </a:r>
            <a:r>
              <a:rPr lang="en-SG" dirty="0"/>
              <a:t>',</a:t>
            </a:r>
          </a:p>
          <a:p>
            <a:r>
              <a:rPr lang="en-SG" dirty="0"/>
              <a:t> '</a:t>
            </a:r>
            <a:r>
              <a:rPr lang="en-SG" dirty="0" err="1"/>
              <a:t>Year_bin</a:t>
            </a:r>
            <a:r>
              <a:rPr lang="en-SG" dirty="0"/>
              <a:t>',</a:t>
            </a:r>
          </a:p>
          <a:p>
            <a:r>
              <a:rPr lang="en-SG" dirty="0"/>
              <a:t>'</a:t>
            </a:r>
            <a:r>
              <a:rPr lang="en-SG" dirty="0" err="1"/>
              <a:t>Power_quantile_label</a:t>
            </a:r>
            <a:r>
              <a:rPr lang="en-SG" dirty="0"/>
              <a:t>',</a:t>
            </a:r>
          </a:p>
          <a:p>
            <a:r>
              <a:rPr lang="en-SG" dirty="0"/>
              <a:t> 'KM </a:t>
            </a:r>
            <a:r>
              <a:rPr lang="en-SG" dirty="0" err="1"/>
              <a:t>Driven_log</a:t>
            </a:r>
            <a:r>
              <a:rPr lang="en-SG" dirty="0"/>
              <a:t>'</a:t>
            </a:r>
          </a:p>
        </p:txBody>
      </p:sp>
      <p:sp>
        <p:nvSpPr>
          <p:cNvPr id="12" name="Arrow: Down 11">
            <a:extLst>
              <a:ext uri="{FF2B5EF4-FFF2-40B4-BE49-F238E27FC236}">
                <a16:creationId xmlns:a16="http://schemas.microsoft.com/office/drawing/2014/main" id="{ADD78A66-8904-43EA-A299-18D4E4D3FB69}"/>
              </a:ext>
            </a:extLst>
          </p:cNvPr>
          <p:cNvSpPr/>
          <p:nvPr/>
        </p:nvSpPr>
        <p:spPr>
          <a:xfrm rot="5400000" flipH="1">
            <a:off x="6275490" y="4299786"/>
            <a:ext cx="368300" cy="11581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a:p>
        </p:txBody>
      </p:sp>
      <p:sp>
        <p:nvSpPr>
          <p:cNvPr id="10" name="TextBox 9">
            <a:extLst>
              <a:ext uri="{FF2B5EF4-FFF2-40B4-BE49-F238E27FC236}">
                <a16:creationId xmlns:a16="http://schemas.microsoft.com/office/drawing/2014/main" id="{EC85ECCA-3B4C-4484-8876-D50899E1AB8A}"/>
              </a:ext>
            </a:extLst>
          </p:cNvPr>
          <p:cNvSpPr txBox="1"/>
          <p:nvPr/>
        </p:nvSpPr>
        <p:spPr>
          <a:xfrm>
            <a:off x="7038716" y="5842337"/>
            <a:ext cx="5153284" cy="1015663"/>
          </a:xfrm>
          <a:prstGeom prst="rect">
            <a:avLst/>
          </a:prstGeom>
          <a:noFill/>
        </p:spPr>
        <p:txBody>
          <a:bodyPr wrap="square">
            <a:spAutoFit/>
          </a:bodyPr>
          <a:lstStyle/>
          <a:p>
            <a:r>
              <a:rPr lang="en-US" sz="2000" b="1" dirty="0">
                <a:solidFill>
                  <a:srgbClr val="000000"/>
                </a:solidFill>
                <a:latin typeface="Helvetica Neue"/>
              </a:rPr>
              <a:t>WOW !! There are so many features …</a:t>
            </a:r>
            <a:endParaRPr lang="en-SG" sz="2000" b="1" dirty="0">
              <a:solidFill>
                <a:srgbClr val="000000"/>
              </a:solidFill>
              <a:latin typeface="Helvetica Neue"/>
            </a:endParaRPr>
          </a:p>
          <a:p>
            <a:r>
              <a:rPr lang="en-SG" sz="2000" b="1" dirty="0">
                <a:solidFill>
                  <a:srgbClr val="000000"/>
                </a:solidFill>
                <a:latin typeface="Helvetica Neue"/>
              </a:rPr>
              <a:t>How I know which one is the most important ??? </a:t>
            </a:r>
            <a:endParaRPr lang="en-US" sz="2000" b="1" dirty="0">
              <a:solidFill>
                <a:srgbClr val="000000"/>
              </a:solidFill>
              <a:latin typeface="Helvetica Neue"/>
            </a:endParaRPr>
          </a:p>
        </p:txBody>
      </p:sp>
      <p:pic>
        <p:nvPicPr>
          <p:cNvPr id="11" name="Picture 10">
            <a:extLst>
              <a:ext uri="{FF2B5EF4-FFF2-40B4-BE49-F238E27FC236}">
                <a16:creationId xmlns:a16="http://schemas.microsoft.com/office/drawing/2014/main" id="{F91CC512-531D-480E-867D-7DDF857CA8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754312" y="4560859"/>
            <a:ext cx="1599487" cy="1098104"/>
          </a:xfrm>
          <a:prstGeom prst="rect">
            <a:avLst/>
          </a:prstGeom>
        </p:spPr>
      </p:pic>
    </p:spTree>
    <p:extLst>
      <p:ext uri="{BB962C8B-B14F-4D97-AF65-F5344CB8AC3E}">
        <p14:creationId xmlns:p14="http://schemas.microsoft.com/office/powerpoint/2010/main" val="3433606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Isosceles Triangle 45">
            <a:extLst>
              <a:ext uri="{FF2B5EF4-FFF2-40B4-BE49-F238E27FC236}">
                <a16:creationId xmlns:a16="http://schemas.microsoft.com/office/drawing/2014/main" id="{4DD9B792-4AC5-4588-AB71-6EEDC13E54AD}"/>
              </a:ext>
            </a:extLst>
          </p:cNvPr>
          <p:cNvSpPr/>
          <p:nvPr/>
        </p:nvSpPr>
        <p:spPr>
          <a:xfrm>
            <a:off x="8105779" y="5010147"/>
            <a:ext cx="936625" cy="5016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Rounded Corners 41">
            <a:extLst>
              <a:ext uri="{FF2B5EF4-FFF2-40B4-BE49-F238E27FC236}">
                <a16:creationId xmlns:a16="http://schemas.microsoft.com/office/drawing/2014/main" id="{91A21A07-B033-49FE-986C-F9476833A72C}"/>
              </a:ext>
            </a:extLst>
          </p:cNvPr>
          <p:cNvSpPr/>
          <p:nvPr/>
        </p:nvSpPr>
        <p:spPr>
          <a:xfrm>
            <a:off x="8032755" y="4876794"/>
            <a:ext cx="936625" cy="495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Rounded Corners 37">
            <a:extLst>
              <a:ext uri="{FF2B5EF4-FFF2-40B4-BE49-F238E27FC236}">
                <a16:creationId xmlns:a16="http://schemas.microsoft.com/office/drawing/2014/main" id="{13788D42-1299-486B-B3A9-54701CBB9336}"/>
              </a:ext>
            </a:extLst>
          </p:cNvPr>
          <p:cNvSpPr/>
          <p:nvPr/>
        </p:nvSpPr>
        <p:spPr>
          <a:xfrm>
            <a:off x="6737350" y="5010143"/>
            <a:ext cx="368300"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Rounded Corners 36">
            <a:extLst>
              <a:ext uri="{FF2B5EF4-FFF2-40B4-BE49-F238E27FC236}">
                <a16:creationId xmlns:a16="http://schemas.microsoft.com/office/drawing/2014/main" id="{ED5FF6B0-3F29-4657-9A73-0928C4B2DF7E}"/>
              </a:ext>
            </a:extLst>
          </p:cNvPr>
          <p:cNvSpPr/>
          <p:nvPr/>
        </p:nvSpPr>
        <p:spPr>
          <a:xfrm>
            <a:off x="6553201" y="4876794"/>
            <a:ext cx="368300" cy="266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Rounded Corners 24">
            <a:extLst>
              <a:ext uri="{FF2B5EF4-FFF2-40B4-BE49-F238E27FC236}">
                <a16:creationId xmlns:a16="http://schemas.microsoft.com/office/drawing/2014/main" id="{3F1F4EA3-B8D7-4E07-9C1F-3DDA2814669B}"/>
              </a:ext>
            </a:extLst>
          </p:cNvPr>
          <p:cNvSpPr/>
          <p:nvPr/>
        </p:nvSpPr>
        <p:spPr>
          <a:xfrm>
            <a:off x="0" y="5029200"/>
            <a:ext cx="1790700" cy="16383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9"/>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661487-98CA-4610-AA9E-800387BDA9D3}"/>
              </a:ext>
            </a:extLst>
          </p:cNvPr>
          <p:cNvSpPr txBox="1"/>
          <p:nvPr/>
        </p:nvSpPr>
        <p:spPr>
          <a:xfrm>
            <a:off x="4514851" y="147411"/>
            <a:ext cx="3162300" cy="707886"/>
          </a:xfrm>
          <a:prstGeom prst="rect">
            <a:avLst/>
          </a:prstGeom>
          <a:noFill/>
        </p:spPr>
        <p:txBody>
          <a:bodyPr wrap="square">
            <a:spAutoFit/>
          </a:bodyPr>
          <a:lstStyle/>
          <a:p>
            <a:pPr algn="l"/>
            <a:r>
              <a:rPr lang="en-SG" sz="4000" b="1" dirty="0">
                <a:solidFill>
                  <a:srgbClr val="000000"/>
                </a:solidFill>
                <a:latin typeface="Helvetica Neue"/>
              </a:rPr>
              <a:t>Conclusion</a:t>
            </a:r>
            <a:endParaRPr lang="en-SG" sz="3200" b="1" dirty="0">
              <a:solidFill>
                <a:srgbClr val="000000"/>
              </a:solidFill>
              <a:latin typeface="Helvetica Neue"/>
            </a:endParaRPr>
          </a:p>
        </p:txBody>
      </p:sp>
      <p:pic>
        <p:nvPicPr>
          <p:cNvPr id="2050" name="Picture 2">
            <a:extLst>
              <a:ext uri="{FF2B5EF4-FFF2-40B4-BE49-F238E27FC236}">
                <a16:creationId xmlns:a16="http://schemas.microsoft.com/office/drawing/2014/main" id="{0596ACA1-A8A7-4D9F-9D34-795C40908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3071"/>
            <a:ext cx="6235700" cy="3672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65FCBF5E-60DF-4EC4-8E92-961331D21FB4}"/>
              </a:ext>
            </a:extLst>
          </p:cNvPr>
          <p:cNvGraphicFramePr/>
          <p:nvPr>
            <p:extLst>
              <p:ext uri="{D42A27DB-BD31-4B8C-83A1-F6EECF244321}">
                <p14:modId xmlns:p14="http://schemas.microsoft.com/office/powerpoint/2010/main" val="3747338607"/>
              </p:ext>
            </p:extLst>
          </p:nvPr>
        </p:nvGraphicFramePr>
        <p:xfrm>
          <a:off x="2565400" y="851142"/>
          <a:ext cx="6832600" cy="1852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D9599096-9304-4172-B8DA-0C38753EC41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128033" y="2024025"/>
            <a:ext cx="676910" cy="488918"/>
          </a:xfrm>
          <a:prstGeom prst="rect">
            <a:avLst/>
          </a:prstGeom>
        </p:spPr>
      </p:pic>
      <p:pic>
        <p:nvPicPr>
          <p:cNvPr id="18" name="Picture 17">
            <a:extLst>
              <a:ext uri="{FF2B5EF4-FFF2-40B4-BE49-F238E27FC236}">
                <a16:creationId xmlns:a16="http://schemas.microsoft.com/office/drawing/2014/main" id="{676D3E40-6569-44CD-AD05-0CFD5BD7D88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086227" y="982849"/>
            <a:ext cx="607693" cy="555875"/>
          </a:xfrm>
          <a:prstGeom prst="rect">
            <a:avLst/>
          </a:prstGeom>
        </p:spPr>
      </p:pic>
      <p:sp>
        <p:nvSpPr>
          <p:cNvPr id="24" name="TextBox 23">
            <a:extLst>
              <a:ext uri="{FF2B5EF4-FFF2-40B4-BE49-F238E27FC236}">
                <a16:creationId xmlns:a16="http://schemas.microsoft.com/office/drawing/2014/main" id="{18900C50-0DB1-4C24-9C83-05B0BD4FC02E}"/>
              </a:ext>
            </a:extLst>
          </p:cNvPr>
          <p:cNvSpPr txBox="1"/>
          <p:nvPr/>
        </p:nvSpPr>
        <p:spPr>
          <a:xfrm>
            <a:off x="1790700" y="2744454"/>
            <a:ext cx="2743200" cy="584775"/>
          </a:xfrm>
          <a:prstGeom prst="rect">
            <a:avLst/>
          </a:prstGeom>
          <a:noFill/>
        </p:spPr>
        <p:txBody>
          <a:bodyPr wrap="square">
            <a:spAutoFit/>
          </a:bodyPr>
          <a:lstStyle/>
          <a:p>
            <a:pPr algn="ctr"/>
            <a:r>
              <a:rPr lang="en-US" sz="1600" b="1" dirty="0">
                <a:solidFill>
                  <a:srgbClr val="000000"/>
                </a:solidFill>
                <a:highlight>
                  <a:srgbClr val="FF00FF"/>
                </a:highlight>
                <a:latin typeface="Helvetica Neue"/>
              </a:rPr>
              <a:t>Random Forest  Features Importance</a:t>
            </a:r>
            <a:endParaRPr lang="en-SG" sz="1600" dirty="0">
              <a:highlight>
                <a:srgbClr val="FF00FF"/>
              </a:highlight>
            </a:endParaRPr>
          </a:p>
        </p:txBody>
      </p:sp>
      <p:sp>
        <p:nvSpPr>
          <p:cNvPr id="32" name="TextBox 31">
            <a:extLst>
              <a:ext uri="{FF2B5EF4-FFF2-40B4-BE49-F238E27FC236}">
                <a16:creationId xmlns:a16="http://schemas.microsoft.com/office/drawing/2014/main" id="{6A86E1D5-FA00-419A-A320-41A6076650B6}"/>
              </a:ext>
            </a:extLst>
          </p:cNvPr>
          <p:cNvSpPr txBox="1"/>
          <p:nvPr/>
        </p:nvSpPr>
        <p:spPr>
          <a:xfrm>
            <a:off x="960751" y="756264"/>
            <a:ext cx="2743200" cy="954107"/>
          </a:xfrm>
          <a:prstGeom prst="rect">
            <a:avLst/>
          </a:prstGeom>
          <a:noFill/>
        </p:spPr>
        <p:txBody>
          <a:bodyPr wrap="square">
            <a:spAutoFit/>
          </a:bodyPr>
          <a:lstStyle/>
          <a:p>
            <a:pPr algn="ctr"/>
            <a:r>
              <a:rPr lang="en-US" sz="2000" b="1" dirty="0">
                <a:solidFill>
                  <a:srgbClr val="000000"/>
                </a:solidFill>
                <a:highlight>
                  <a:srgbClr val="00FF00"/>
                </a:highlight>
                <a:latin typeface="Helvetica Neue"/>
              </a:rPr>
              <a:t>Relationship</a:t>
            </a:r>
            <a:r>
              <a:rPr lang="en-US" b="1" dirty="0">
                <a:solidFill>
                  <a:srgbClr val="000000"/>
                </a:solidFill>
                <a:latin typeface="Helvetica Neue"/>
              </a:rPr>
              <a:t> Between</a:t>
            </a:r>
          </a:p>
          <a:p>
            <a:pPr algn="ctr"/>
            <a:r>
              <a:rPr lang="en-US" b="1" dirty="0">
                <a:solidFill>
                  <a:srgbClr val="000000"/>
                </a:solidFill>
                <a:latin typeface="Helvetica Neue"/>
              </a:rPr>
              <a:t>Features and Used Car Price</a:t>
            </a:r>
            <a:endParaRPr lang="en-SG" dirty="0"/>
          </a:p>
        </p:txBody>
      </p:sp>
      <p:pic>
        <p:nvPicPr>
          <p:cNvPr id="2054" name="Picture 6">
            <a:extLst>
              <a:ext uri="{FF2B5EF4-FFF2-40B4-BE49-F238E27FC236}">
                <a16:creationId xmlns:a16="http://schemas.microsoft.com/office/drawing/2014/main" id="{EFC7ACD9-CB06-48AD-87C8-3F121BF582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5700" y="3097717"/>
            <a:ext cx="5956300" cy="376028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4" name="Arrow: Right 43">
            <a:extLst>
              <a:ext uri="{FF2B5EF4-FFF2-40B4-BE49-F238E27FC236}">
                <a16:creationId xmlns:a16="http://schemas.microsoft.com/office/drawing/2014/main" id="{32F8A2F6-3B91-4610-85C0-502EC7BFCD95}"/>
              </a:ext>
            </a:extLst>
          </p:cNvPr>
          <p:cNvSpPr/>
          <p:nvPr/>
        </p:nvSpPr>
        <p:spPr>
          <a:xfrm>
            <a:off x="6162677" y="4988560"/>
            <a:ext cx="412750" cy="114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7" name="Arrow: Down 46">
            <a:extLst>
              <a:ext uri="{FF2B5EF4-FFF2-40B4-BE49-F238E27FC236}">
                <a16:creationId xmlns:a16="http://schemas.microsoft.com/office/drawing/2014/main" id="{BB9D3E32-35B6-4CC6-91A5-8F8AB0B0F53C}"/>
              </a:ext>
            </a:extLst>
          </p:cNvPr>
          <p:cNvSpPr/>
          <p:nvPr/>
        </p:nvSpPr>
        <p:spPr>
          <a:xfrm>
            <a:off x="8558218" y="4120721"/>
            <a:ext cx="118422" cy="8128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sp>
        <p:nvSpPr>
          <p:cNvPr id="52" name="TextBox 51">
            <a:extLst>
              <a:ext uri="{FF2B5EF4-FFF2-40B4-BE49-F238E27FC236}">
                <a16:creationId xmlns:a16="http://schemas.microsoft.com/office/drawing/2014/main" id="{DAE432CC-E0AB-4E7C-8FEB-4968B91978C1}"/>
              </a:ext>
            </a:extLst>
          </p:cNvPr>
          <p:cNvSpPr txBox="1"/>
          <p:nvPr/>
        </p:nvSpPr>
        <p:spPr>
          <a:xfrm>
            <a:off x="8255000" y="2512943"/>
            <a:ext cx="2743200" cy="584775"/>
          </a:xfrm>
          <a:prstGeom prst="rect">
            <a:avLst/>
          </a:prstGeom>
          <a:noFill/>
        </p:spPr>
        <p:txBody>
          <a:bodyPr wrap="square">
            <a:spAutoFit/>
          </a:bodyPr>
          <a:lstStyle/>
          <a:p>
            <a:pPr algn="ctr"/>
            <a:r>
              <a:rPr lang="en-US" sz="1600" b="1" dirty="0">
                <a:solidFill>
                  <a:srgbClr val="000000"/>
                </a:solidFill>
                <a:highlight>
                  <a:srgbClr val="FF00FF"/>
                </a:highlight>
                <a:latin typeface="Helvetica Neue"/>
              </a:rPr>
              <a:t>Cor-relationship of Features and Price</a:t>
            </a:r>
            <a:endParaRPr lang="en-SG" sz="1600" dirty="0">
              <a:highlight>
                <a:srgbClr val="FF00FF"/>
              </a:highlight>
            </a:endParaRPr>
          </a:p>
        </p:txBody>
      </p:sp>
      <p:pic>
        <p:nvPicPr>
          <p:cNvPr id="3" name="Picture 2">
            <a:extLst>
              <a:ext uri="{FF2B5EF4-FFF2-40B4-BE49-F238E27FC236}">
                <a16:creationId xmlns:a16="http://schemas.microsoft.com/office/drawing/2014/main" id="{870581A5-6FFB-4D83-AFB3-7658B740FA3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286" y="543732"/>
            <a:ext cx="913734" cy="1052920"/>
          </a:xfrm>
          <a:prstGeom prst="rect">
            <a:avLst/>
          </a:prstGeom>
        </p:spPr>
      </p:pic>
      <p:pic>
        <p:nvPicPr>
          <p:cNvPr id="9" name="Picture 8">
            <a:extLst>
              <a:ext uri="{FF2B5EF4-FFF2-40B4-BE49-F238E27FC236}">
                <a16:creationId xmlns:a16="http://schemas.microsoft.com/office/drawing/2014/main" id="{4B839A96-F8AF-437E-BCAE-8BC510D9D48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18760" y="2423456"/>
            <a:ext cx="769615" cy="769615"/>
          </a:xfrm>
          <a:prstGeom prst="rect">
            <a:avLst/>
          </a:prstGeom>
        </p:spPr>
      </p:pic>
    </p:spTree>
    <p:extLst>
      <p:ext uri="{BB962C8B-B14F-4D97-AF65-F5344CB8AC3E}">
        <p14:creationId xmlns:p14="http://schemas.microsoft.com/office/powerpoint/2010/main" val="173327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73"/>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vert="horz" lIns="0" tIns="0" rIns="0" bIns="0" rtlCol="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1" presetClass="exit" presetSubtype="1" fill="hold" nodeType="clickEffect">
                                  <p:stCondLst>
                                    <p:cond delay="0"/>
                                  </p:stCondLst>
                                  <p:childTnLst>
                                    <p:animEffect transition="out" filter="wheel(1)">
                                      <p:cBhvr>
                                        <p:cTn id="12" dur="2000"/>
                                        <p:tgtEl>
                                          <p:spTgt spid="11"/>
                                        </p:tgtEl>
                                      </p:cBhvr>
                                    </p:animEffect>
                                    <p:set>
                                      <p:cBhvr>
                                        <p:cTn id="13"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2123983" y="593321"/>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8105779" y="92375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2123982" y="1129747"/>
            <a:ext cx="1593859" cy="710707"/>
          </a:xfrm>
          <a:prstGeom prst="rect">
            <a:avLst/>
          </a:prstGeom>
        </p:spPr>
        <p:txBody>
          <a:bodyPr wrap="square" lIns="0" tIns="0" rIns="0" bIns="0" anchor="t">
            <a:spAutoFit/>
          </a:bodyPr>
          <a:lstStyle/>
          <a:p>
            <a:pPr algn="ctr">
              <a:lnSpc>
                <a:spcPts val="1900"/>
              </a:lnSpc>
            </a:pPr>
            <a:r>
              <a:rPr lang="en-SG" sz="1400" b="1" dirty="0">
                <a:solidFill>
                  <a:srgbClr val="000000"/>
                </a:solidFill>
                <a:latin typeface="Helvetica Neue"/>
              </a:rPr>
              <a:t>Domain </a:t>
            </a:r>
          </a:p>
          <a:p>
            <a:pPr algn="ctr">
              <a:lnSpc>
                <a:spcPts val="1900"/>
              </a:lnSpc>
            </a:pPr>
            <a:r>
              <a:rPr lang="en-SG" sz="1400" b="1" dirty="0">
                <a:solidFill>
                  <a:srgbClr val="000000"/>
                </a:solidFill>
                <a:latin typeface="Helvetica Neue"/>
              </a:rPr>
              <a:t>Background</a:t>
            </a:r>
          </a:p>
          <a:p>
            <a:pPr algn="r">
              <a:lnSpc>
                <a:spcPts val="1900"/>
              </a:lnSpc>
            </a:pPr>
            <a:r>
              <a:rPr lang="en-US" sz="1400" dirty="0">
                <a:solidFill>
                  <a:schemeClr val="tx1">
                    <a:lumMod val="75000"/>
                    <a:lumOff val="25000"/>
                  </a:schemeClr>
                </a:solidFill>
                <a:cs typeface="Segoe UI" panose="020B0502040204020203" pitchFamily="34" charset="0"/>
              </a:rPr>
              <a:t>.</a:t>
            </a:r>
          </a:p>
        </p:txBody>
      </p:sp>
      <p:sp>
        <p:nvSpPr>
          <p:cNvPr id="48" name="TextBox 47">
            <a:extLst>
              <a:ext uri="{FF2B5EF4-FFF2-40B4-BE49-F238E27FC236}">
                <a16:creationId xmlns:a16="http://schemas.microsoft.com/office/drawing/2014/main" id="{4DA13811-DB28-43E1-A885-4E9172C00B4D}"/>
              </a:ext>
            </a:extLst>
          </p:cNvPr>
          <p:cNvSpPr txBox="1"/>
          <p:nvPr/>
        </p:nvSpPr>
        <p:spPr>
          <a:xfrm>
            <a:off x="8255896" y="1552684"/>
            <a:ext cx="1293624" cy="335989"/>
          </a:xfrm>
          <a:prstGeom prst="rect">
            <a:avLst/>
          </a:prstGeom>
          <a:noFill/>
        </p:spPr>
        <p:txBody>
          <a:bodyPr wrap="square">
            <a:spAutoFit/>
          </a:bodyPr>
          <a:lstStyle/>
          <a:p>
            <a:pPr algn="ctr">
              <a:lnSpc>
                <a:spcPts val="1900"/>
              </a:lnSpc>
            </a:pPr>
            <a:r>
              <a:rPr lang="en-US" b="1" dirty="0">
                <a:solidFill>
                  <a:schemeClr val="tx1">
                    <a:lumMod val="75000"/>
                    <a:lumOff val="25000"/>
                  </a:schemeClr>
                </a:solidFill>
                <a:latin typeface="Helvetica Neue"/>
                <a:cs typeface="Segoe UI" panose="020B0502040204020203" pitchFamily="34" charset="0"/>
              </a:rPr>
              <a:t>Objective</a:t>
            </a:r>
          </a:p>
        </p:txBody>
      </p:sp>
      <p:sp>
        <p:nvSpPr>
          <p:cNvPr id="50" name="TextBox 49">
            <a:extLst>
              <a:ext uri="{FF2B5EF4-FFF2-40B4-BE49-F238E27FC236}">
                <a16:creationId xmlns:a16="http://schemas.microsoft.com/office/drawing/2014/main" id="{219507C0-2AD9-407F-B7A3-FD18DA9BFA35}"/>
              </a:ext>
            </a:extLst>
          </p:cNvPr>
          <p:cNvSpPr txBox="1"/>
          <p:nvPr/>
        </p:nvSpPr>
        <p:spPr>
          <a:xfrm>
            <a:off x="4211933" y="277227"/>
            <a:ext cx="3377045" cy="707886"/>
          </a:xfrm>
          <a:prstGeom prst="rect">
            <a:avLst/>
          </a:prstGeom>
          <a:noFill/>
        </p:spPr>
        <p:txBody>
          <a:bodyPr wrap="square">
            <a:spAutoFit/>
          </a:bodyPr>
          <a:lstStyle/>
          <a:p>
            <a:pPr algn="ctr"/>
            <a:r>
              <a:rPr lang="en-US" sz="4000" b="1" dirty="0">
                <a:solidFill>
                  <a:schemeClr val="tx1">
                    <a:lumMod val="75000"/>
                    <a:lumOff val="25000"/>
                  </a:schemeClr>
                </a:solidFill>
                <a:latin typeface="Helvetica Neue"/>
              </a:rPr>
              <a:t>Introduction</a:t>
            </a:r>
            <a:endParaRPr lang="en-SG" sz="2800" b="1" dirty="0">
              <a:latin typeface="Helvetica Neue"/>
            </a:endParaRPr>
          </a:p>
        </p:txBody>
      </p:sp>
      <p:sp>
        <p:nvSpPr>
          <p:cNvPr id="80" name="TextBox 79">
            <a:extLst>
              <a:ext uri="{FF2B5EF4-FFF2-40B4-BE49-F238E27FC236}">
                <a16:creationId xmlns:a16="http://schemas.microsoft.com/office/drawing/2014/main" id="{27E31223-9F7D-482B-9004-1CDC7CF989A2}"/>
              </a:ext>
            </a:extLst>
          </p:cNvPr>
          <p:cNvSpPr txBox="1"/>
          <p:nvPr/>
        </p:nvSpPr>
        <p:spPr>
          <a:xfrm>
            <a:off x="6939773" y="2703021"/>
            <a:ext cx="3960299" cy="2308324"/>
          </a:xfrm>
          <a:prstGeom prst="rect">
            <a:avLst/>
          </a:prstGeom>
          <a:noFill/>
        </p:spPr>
        <p:txBody>
          <a:bodyPr wrap="square">
            <a:spAutoFit/>
          </a:bodyPr>
          <a:lstStyle/>
          <a:p>
            <a:pPr marL="285752" indent="-285752">
              <a:buFont typeface="Wingdings" panose="05000000000000000000" pitchFamily="2" charset="2"/>
              <a:buChar char="Ø"/>
            </a:pPr>
            <a:r>
              <a:rPr lang="en-US" b="1" i="1" dirty="0">
                <a:solidFill>
                  <a:srgbClr val="000000"/>
                </a:solidFill>
                <a:latin typeface="Helvetica Neue"/>
              </a:rPr>
              <a:t>The patterns and trends in the types of cars that people are considering reselling in the market.</a:t>
            </a:r>
            <a:endParaRPr lang="en-US" dirty="0">
              <a:solidFill>
                <a:srgbClr val="000000"/>
              </a:solidFill>
              <a:latin typeface="Helvetica Neue"/>
            </a:endParaRPr>
          </a:p>
          <a:p>
            <a:pPr marL="285752" indent="-285752">
              <a:buFont typeface="Wingdings" panose="05000000000000000000" pitchFamily="2" charset="2"/>
              <a:buChar char="Ø"/>
            </a:pPr>
            <a:r>
              <a:rPr lang="en-US" dirty="0">
                <a:solidFill>
                  <a:srgbClr val="000000"/>
                </a:solidFill>
                <a:latin typeface="Helvetica Neue"/>
              </a:rPr>
              <a:t> </a:t>
            </a:r>
            <a:r>
              <a:rPr lang="en-US" b="1" i="1" dirty="0">
                <a:solidFill>
                  <a:srgbClr val="000000"/>
                </a:solidFill>
                <a:latin typeface="Helvetica Neue"/>
              </a:rPr>
              <a:t>Awareness of the important features that influences the estimation and evaluation of the used cars pricing.</a:t>
            </a:r>
          </a:p>
        </p:txBody>
      </p:sp>
      <p:graphicFrame>
        <p:nvGraphicFramePr>
          <p:cNvPr id="2" name="Diagram 1">
            <a:extLst>
              <a:ext uri="{FF2B5EF4-FFF2-40B4-BE49-F238E27FC236}">
                <a16:creationId xmlns:a16="http://schemas.microsoft.com/office/drawing/2014/main" id="{1835A7D5-C9DB-4799-ABEE-48E8D0C88EC0}"/>
              </a:ext>
            </a:extLst>
          </p:cNvPr>
          <p:cNvGraphicFramePr/>
          <p:nvPr>
            <p:extLst>
              <p:ext uri="{D42A27DB-BD31-4B8C-83A1-F6EECF244321}">
                <p14:modId xmlns:p14="http://schemas.microsoft.com/office/powerpoint/2010/main" val="619636279"/>
              </p:ext>
            </p:extLst>
          </p:nvPr>
        </p:nvGraphicFramePr>
        <p:xfrm>
          <a:off x="7353300" y="5196757"/>
          <a:ext cx="3338034" cy="1384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B94B8F7E-EA2F-40FD-A631-17199AC7617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rot="10800000" flipH="1" flipV="1">
            <a:off x="578595" y="2124861"/>
            <a:ext cx="2573975" cy="1734236"/>
          </a:xfrm>
          <a:prstGeom prst="rect">
            <a:avLst/>
          </a:prstGeom>
        </p:spPr>
      </p:pic>
      <p:sp>
        <p:nvSpPr>
          <p:cNvPr id="17" name="TextBox 16">
            <a:extLst>
              <a:ext uri="{FF2B5EF4-FFF2-40B4-BE49-F238E27FC236}">
                <a16:creationId xmlns:a16="http://schemas.microsoft.com/office/drawing/2014/main" id="{D6612FD5-57B0-4E64-B549-BC857615C28D}"/>
              </a:ext>
            </a:extLst>
          </p:cNvPr>
          <p:cNvSpPr txBox="1"/>
          <p:nvPr/>
        </p:nvSpPr>
        <p:spPr>
          <a:xfrm>
            <a:off x="3196086" y="2099461"/>
            <a:ext cx="1618008" cy="1323439"/>
          </a:xfrm>
          <a:prstGeom prst="rect">
            <a:avLst/>
          </a:prstGeom>
          <a:noFill/>
        </p:spPr>
        <p:txBody>
          <a:bodyPr wrap="square">
            <a:spAutoFit/>
          </a:bodyPr>
          <a:lstStyle/>
          <a:p>
            <a:r>
              <a:rPr lang="en-US" sz="2000" dirty="0">
                <a:solidFill>
                  <a:srgbClr val="000000"/>
                </a:solidFill>
                <a:latin typeface="Helvetica Neue"/>
              </a:rPr>
              <a:t>Growing demand in the used cars in India </a:t>
            </a:r>
            <a:endParaRPr lang="en-SG" sz="2000" dirty="0"/>
          </a:p>
        </p:txBody>
      </p:sp>
      <p:pic>
        <p:nvPicPr>
          <p:cNvPr id="12" name="Picture 11">
            <a:extLst>
              <a:ext uri="{FF2B5EF4-FFF2-40B4-BE49-F238E27FC236}">
                <a16:creationId xmlns:a16="http://schemas.microsoft.com/office/drawing/2014/main" id="{13AA00B5-9EE8-4779-AB49-4623B47651D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02594" y="4168965"/>
            <a:ext cx="1887586" cy="1754325"/>
          </a:xfrm>
          <a:prstGeom prst="rect">
            <a:avLst/>
          </a:prstGeom>
        </p:spPr>
      </p:pic>
      <p:sp>
        <p:nvSpPr>
          <p:cNvPr id="21" name="TextBox 20">
            <a:extLst>
              <a:ext uri="{FF2B5EF4-FFF2-40B4-BE49-F238E27FC236}">
                <a16:creationId xmlns:a16="http://schemas.microsoft.com/office/drawing/2014/main" id="{FB8801E2-2A07-49EB-8D12-92FA5CA7621C}"/>
              </a:ext>
            </a:extLst>
          </p:cNvPr>
          <p:cNvSpPr txBox="1"/>
          <p:nvPr/>
        </p:nvSpPr>
        <p:spPr>
          <a:xfrm>
            <a:off x="2827901" y="3973485"/>
            <a:ext cx="1887586" cy="1754326"/>
          </a:xfrm>
          <a:prstGeom prst="rect">
            <a:avLst/>
          </a:prstGeom>
          <a:noFill/>
        </p:spPr>
        <p:txBody>
          <a:bodyPr wrap="square">
            <a:spAutoFit/>
          </a:bodyPr>
          <a:lstStyle/>
          <a:p>
            <a:r>
              <a:rPr lang="en-US" sz="1800" dirty="0">
                <a:solidFill>
                  <a:srgbClr val="000000"/>
                </a:solidFill>
                <a:latin typeface="Helvetica Neue"/>
              </a:rPr>
              <a:t>manually bring their cars down to workshops to estimate the selling price of their used cars.</a:t>
            </a:r>
          </a:p>
        </p:txBody>
      </p:sp>
      <p:pic>
        <p:nvPicPr>
          <p:cNvPr id="16" name="Picture 15">
            <a:extLst>
              <a:ext uri="{FF2B5EF4-FFF2-40B4-BE49-F238E27FC236}">
                <a16:creationId xmlns:a16="http://schemas.microsoft.com/office/drawing/2014/main" id="{A1DC5E3B-C66E-4D93-813A-1AA9EDB28F6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747897" y="3857234"/>
            <a:ext cx="1509150" cy="2166756"/>
          </a:xfrm>
          <a:prstGeom prst="rect">
            <a:avLst/>
          </a:prstGeom>
        </p:spPr>
      </p:pic>
      <p:sp>
        <p:nvSpPr>
          <p:cNvPr id="25" name="Arrow: Down 24">
            <a:extLst>
              <a:ext uri="{FF2B5EF4-FFF2-40B4-BE49-F238E27FC236}">
                <a16:creationId xmlns:a16="http://schemas.microsoft.com/office/drawing/2014/main" id="{6EFCB260-6864-445F-8E2B-8B63ECF79C3F}"/>
              </a:ext>
            </a:extLst>
          </p:cNvPr>
          <p:cNvSpPr/>
          <p:nvPr/>
        </p:nvSpPr>
        <p:spPr>
          <a:xfrm rot="4270766">
            <a:off x="10570886" y="344766"/>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Arrow: Down 25">
            <a:extLst>
              <a:ext uri="{FF2B5EF4-FFF2-40B4-BE49-F238E27FC236}">
                <a16:creationId xmlns:a16="http://schemas.microsoft.com/office/drawing/2014/main" id="{11D82757-7099-4DD7-B9F5-8A9C60982FCA}"/>
              </a:ext>
            </a:extLst>
          </p:cNvPr>
          <p:cNvSpPr/>
          <p:nvPr/>
        </p:nvSpPr>
        <p:spPr>
          <a:xfrm rot="17243514">
            <a:off x="935386" y="344766"/>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97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2489862" y="790993"/>
            <a:ext cx="1629661" cy="158730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7473696" y="847329"/>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857F5370-BF8E-406B-BEAE-B1224615626A}"/>
              </a:ext>
            </a:extLst>
          </p:cNvPr>
          <p:cNvSpPr/>
          <p:nvPr/>
        </p:nvSpPr>
        <p:spPr>
          <a:xfrm>
            <a:off x="2829848" y="1435572"/>
            <a:ext cx="883091" cy="467244"/>
          </a:xfrm>
          <a:prstGeom prst="rect">
            <a:avLst/>
          </a:prstGeom>
        </p:spPr>
        <p:txBody>
          <a:bodyPr wrap="square" lIns="0" tIns="0" rIns="0" bIns="0" anchor="t">
            <a:spAutoFit/>
          </a:bodyPr>
          <a:lstStyle/>
          <a:p>
            <a:pPr algn="r">
              <a:lnSpc>
                <a:spcPts val="1900"/>
              </a:lnSpc>
            </a:pPr>
            <a:r>
              <a:rPr lang="en-US" sz="1400" b="1" dirty="0">
                <a:solidFill>
                  <a:schemeClr val="tx1">
                    <a:lumMod val="75000"/>
                    <a:lumOff val="25000"/>
                  </a:schemeClr>
                </a:solidFill>
                <a:latin typeface="Helvetica Neue"/>
                <a:cs typeface="Segoe UI" panose="020B0502040204020203" pitchFamily="34" charset="0"/>
              </a:rPr>
              <a:t>Important</a:t>
            </a:r>
            <a:r>
              <a:rPr lang="en-US" sz="1400" dirty="0">
                <a:solidFill>
                  <a:schemeClr val="tx1">
                    <a:lumMod val="75000"/>
                    <a:lumOff val="25000"/>
                  </a:schemeClr>
                </a:solidFill>
                <a:cs typeface="Segoe UI" panose="020B0502040204020203" pitchFamily="34" charset="0"/>
              </a:rPr>
              <a:t> </a:t>
            </a:r>
            <a:r>
              <a:rPr lang="en-US" sz="1400" b="1" dirty="0">
                <a:solidFill>
                  <a:schemeClr val="tx1">
                    <a:lumMod val="75000"/>
                    <a:lumOff val="25000"/>
                  </a:schemeClr>
                </a:solidFill>
                <a:latin typeface="Helvetica Neue"/>
                <a:cs typeface="Segoe UI" panose="020B0502040204020203" pitchFamily="34" charset="0"/>
              </a:rPr>
              <a:t>Factors.</a:t>
            </a:r>
          </a:p>
        </p:txBody>
      </p:sp>
      <p:sp>
        <p:nvSpPr>
          <p:cNvPr id="36" name="Rectangle 35">
            <a:extLst>
              <a:ext uri="{FF2B5EF4-FFF2-40B4-BE49-F238E27FC236}">
                <a16:creationId xmlns:a16="http://schemas.microsoft.com/office/drawing/2014/main" id="{98F5A313-1C6C-4AEE-8556-576074B1BF06}"/>
              </a:ext>
            </a:extLst>
          </p:cNvPr>
          <p:cNvSpPr/>
          <p:nvPr/>
        </p:nvSpPr>
        <p:spPr>
          <a:xfrm>
            <a:off x="7681234" y="1238307"/>
            <a:ext cx="1199128" cy="861774"/>
          </a:xfrm>
          <a:prstGeom prst="rect">
            <a:avLst/>
          </a:prstGeom>
        </p:spPr>
        <p:txBody>
          <a:bodyPr wrap="square" lIns="0" tIns="0" rIns="0" bIns="0" anchor="t">
            <a:spAutoFit/>
          </a:bodyPr>
          <a:lstStyle/>
          <a:p>
            <a:pPr algn="ctr"/>
            <a:r>
              <a:rPr lang="en-US" sz="1400" b="1" dirty="0">
                <a:solidFill>
                  <a:srgbClr val="000000"/>
                </a:solidFill>
                <a:latin typeface="Helvetica Neue"/>
              </a:rPr>
              <a:t>Relevant questions to gain valuable insights </a:t>
            </a:r>
          </a:p>
        </p:txBody>
      </p:sp>
      <p:sp>
        <p:nvSpPr>
          <p:cNvPr id="50" name="TextBox 49">
            <a:extLst>
              <a:ext uri="{FF2B5EF4-FFF2-40B4-BE49-F238E27FC236}">
                <a16:creationId xmlns:a16="http://schemas.microsoft.com/office/drawing/2014/main" id="{219507C0-2AD9-407F-B7A3-FD18DA9BFA35}"/>
              </a:ext>
            </a:extLst>
          </p:cNvPr>
          <p:cNvSpPr txBox="1"/>
          <p:nvPr/>
        </p:nvSpPr>
        <p:spPr>
          <a:xfrm>
            <a:off x="4086226" y="30460"/>
            <a:ext cx="3842534" cy="984885"/>
          </a:xfrm>
          <a:prstGeom prst="rect">
            <a:avLst/>
          </a:prstGeom>
          <a:noFill/>
        </p:spPr>
        <p:txBody>
          <a:bodyPr wrap="square">
            <a:spAutoFit/>
          </a:bodyPr>
          <a:lstStyle/>
          <a:p>
            <a:pPr algn="ctr">
              <a:defRPr/>
            </a:pPr>
            <a:r>
              <a:rPr lang="en-US" sz="4000" b="1" dirty="0">
                <a:solidFill>
                  <a:srgbClr val="000000">
                    <a:lumMod val="75000"/>
                    <a:lumOff val="25000"/>
                  </a:srgbClr>
                </a:solidFill>
                <a:latin typeface="Helvetica Neue"/>
              </a:rPr>
              <a:t>Introduction</a:t>
            </a:r>
            <a:endParaRPr lang="en-SG" sz="2800" b="1" dirty="0">
              <a:solidFill>
                <a:srgbClr val="000000"/>
              </a:solidFill>
              <a:latin typeface="Helvetica Neue"/>
            </a:endParaRPr>
          </a:p>
          <a:p>
            <a:endParaRPr lang="en-SG" b="1" dirty="0">
              <a:latin typeface="Helvetica Neue"/>
            </a:endParaRPr>
          </a:p>
        </p:txBody>
      </p:sp>
      <p:sp>
        <p:nvSpPr>
          <p:cNvPr id="82" name="TextBox 81">
            <a:extLst>
              <a:ext uri="{FF2B5EF4-FFF2-40B4-BE49-F238E27FC236}">
                <a16:creationId xmlns:a16="http://schemas.microsoft.com/office/drawing/2014/main" id="{8346D72C-1CDD-4A45-BDF0-99A9ADC64BE2}"/>
              </a:ext>
            </a:extLst>
          </p:cNvPr>
          <p:cNvSpPr txBox="1"/>
          <p:nvPr/>
        </p:nvSpPr>
        <p:spPr>
          <a:xfrm>
            <a:off x="1660923" y="2501345"/>
            <a:ext cx="3736181" cy="3416320"/>
          </a:xfrm>
          <a:prstGeom prst="rect">
            <a:avLst/>
          </a:prstGeom>
          <a:noFill/>
        </p:spPr>
        <p:txBody>
          <a:bodyPr wrap="square">
            <a:spAutoFit/>
          </a:bodyPr>
          <a:lstStyle/>
          <a:p>
            <a:pPr marL="285752" indent="-285752">
              <a:buFont typeface="Wingdings" panose="05000000000000000000" pitchFamily="2" charset="2"/>
              <a:buChar char="Ø"/>
            </a:pPr>
            <a:r>
              <a:rPr lang="en-US" dirty="0">
                <a:solidFill>
                  <a:srgbClr val="000000"/>
                </a:solidFill>
                <a:latin typeface="Helvetica Neue"/>
              </a:rPr>
              <a:t>Initial exploring and domain knowledges of the data set, We found that the </a:t>
            </a:r>
            <a:r>
              <a:rPr lang="en-US" b="1" dirty="0">
                <a:solidFill>
                  <a:srgbClr val="000000"/>
                </a:solidFill>
                <a:latin typeface="Helvetica Neue"/>
              </a:rPr>
              <a:t>first group of critical features</a:t>
            </a:r>
            <a:r>
              <a:rPr lang="en-US" dirty="0">
                <a:solidFill>
                  <a:srgbClr val="000000"/>
                </a:solidFill>
                <a:latin typeface="Helvetica Neue"/>
              </a:rPr>
              <a:t> : </a:t>
            </a:r>
            <a:r>
              <a:rPr lang="en-US" b="1" dirty="0">
                <a:solidFill>
                  <a:srgbClr val="000000"/>
                </a:solidFill>
                <a:latin typeface="Helvetica Neue"/>
              </a:rPr>
              <a:t>KM Driven, Year and Name</a:t>
            </a:r>
            <a:r>
              <a:rPr lang="en-US" dirty="0">
                <a:solidFill>
                  <a:srgbClr val="000000"/>
                </a:solidFill>
                <a:latin typeface="Helvetica Neue"/>
              </a:rPr>
              <a:t> </a:t>
            </a:r>
          </a:p>
          <a:p>
            <a:pPr marL="285752" indent="-285752">
              <a:buFont typeface="Wingdings" panose="05000000000000000000" pitchFamily="2" charset="2"/>
              <a:buChar char="Ø"/>
            </a:pPr>
            <a:endParaRPr lang="en-US" b="1" dirty="0">
              <a:solidFill>
                <a:srgbClr val="000000"/>
              </a:solidFill>
              <a:latin typeface="Helvetica Neue"/>
            </a:endParaRPr>
          </a:p>
          <a:p>
            <a:pPr marL="285752" indent="-285752">
              <a:buFont typeface="Wingdings" panose="05000000000000000000" pitchFamily="2" charset="2"/>
              <a:buChar char="Ø"/>
            </a:pPr>
            <a:r>
              <a:rPr lang="en-US" b="1" dirty="0">
                <a:solidFill>
                  <a:srgbClr val="000000"/>
                </a:solidFill>
                <a:latin typeface="Helvetica Neue"/>
              </a:rPr>
              <a:t>second group of important factors</a:t>
            </a:r>
            <a:r>
              <a:rPr lang="en-US" dirty="0">
                <a:solidFill>
                  <a:srgbClr val="000000"/>
                </a:solidFill>
                <a:latin typeface="Helvetica Neue"/>
              </a:rPr>
              <a:t> such as Transmission ,Owner type, and Location.</a:t>
            </a:r>
          </a:p>
          <a:p>
            <a:endParaRPr lang="en-US" dirty="0">
              <a:solidFill>
                <a:srgbClr val="000000"/>
              </a:solidFill>
              <a:latin typeface="Helvetica Neue"/>
            </a:endParaRPr>
          </a:p>
          <a:p>
            <a:pPr marL="285752" indent="-285752">
              <a:buFont typeface="Wingdings" panose="05000000000000000000" pitchFamily="2" charset="2"/>
              <a:buChar char="Ø"/>
            </a:pPr>
            <a:r>
              <a:rPr lang="en-US" b="1" dirty="0">
                <a:solidFill>
                  <a:srgbClr val="000000"/>
                </a:solidFill>
                <a:latin typeface="Helvetica Neue"/>
              </a:rPr>
              <a:t>Third group of factors</a:t>
            </a:r>
            <a:r>
              <a:rPr lang="en-US" dirty="0">
                <a:solidFill>
                  <a:srgbClr val="000000"/>
                </a:solidFill>
                <a:latin typeface="Helvetica Neue"/>
              </a:rPr>
              <a:t> are Mileage , Power and Engine</a:t>
            </a:r>
          </a:p>
        </p:txBody>
      </p:sp>
      <p:sp>
        <p:nvSpPr>
          <p:cNvPr id="84" name="TextBox 83">
            <a:extLst>
              <a:ext uri="{FF2B5EF4-FFF2-40B4-BE49-F238E27FC236}">
                <a16:creationId xmlns:a16="http://schemas.microsoft.com/office/drawing/2014/main" id="{E6407643-4679-4CC5-BD48-F2AB921B7A5E}"/>
              </a:ext>
            </a:extLst>
          </p:cNvPr>
          <p:cNvSpPr txBox="1"/>
          <p:nvPr/>
        </p:nvSpPr>
        <p:spPr>
          <a:xfrm>
            <a:off x="7136691" y="2639845"/>
            <a:ext cx="3487341" cy="3139321"/>
          </a:xfrm>
          <a:prstGeom prst="rect">
            <a:avLst/>
          </a:prstGeom>
          <a:noFill/>
        </p:spPr>
        <p:txBody>
          <a:bodyPr wrap="square">
            <a:spAutoFit/>
          </a:bodyPr>
          <a:lstStyle/>
          <a:p>
            <a:pPr marL="342903" indent="-342903">
              <a:buAutoNum type="arabicParenR"/>
            </a:pPr>
            <a:r>
              <a:rPr lang="en-US" dirty="0">
                <a:solidFill>
                  <a:srgbClr val="000000"/>
                </a:solidFill>
                <a:latin typeface="Helvetica Neue"/>
              </a:rPr>
              <a:t>Which resale cars have higher pricing?</a:t>
            </a:r>
          </a:p>
          <a:p>
            <a:pPr algn="l"/>
            <a:endParaRPr lang="en-US" dirty="0">
              <a:solidFill>
                <a:srgbClr val="000000"/>
              </a:solidFill>
              <a:latin typeface="Helvetica Neue"/>
            </a:endParaRPr>
          </a:p>
          <a:p>
            <a:pPr algn="l"/>
            <a:r>
              <a:rPr lang="en-US" dirty="0">
                <a:solidFill>
                  <a:srgbClr val="000000"/>
                </a:solidFill>
                <a:latin typeface="Helvetica Neue"/>
              </a:rPr>
              <a:t>2) How does the characteristics of the cars affect the used car pricing?</a:t>
            </a:r>
          </a:p>
          <a:p>
            <a:pPr algn="l"/>
            <a:endParaRPr lang="en-US" dirty="0">
              <a:solidFill>
                <a:srgbClr val="000000"/>
              </a:solidFill>
              <a:latin typeface="Helvetica Neue"/>
            </a:endParaRPr>
          </a:p>
          <a:p>
            <a:pPr algn="l"/>
            <a:endParaRPr lang="en-US" dirty="0">
              <a:solidFill>
                <a:srgbClr val="000000"/>
              </a:solidFill>
              <a:latin typeface="Helvetica Neue"/>
            </a:endParaRPr>
          </a:p>
          <a:p>
            <a:pPr algn="l"/>
            <a:r>
              <a:rPr lang="en-US" dirty="0">
                <a:solidFill>
                  <a:srgbClr val="000000"/>
                </a:solidFill>
                <a:latin typeface="Helvetica Neue"/>
              </a:rPr>
              <a:t>3) What kind of new car have the high preserve value during resale?</a:t>
            </a:r>
          </a:p>
        </p:txBody>
      </p:sp>
      <p:sp>
        <p:nvSpPr>
          <p:cNvPr id="15" name="Arrow: Down 14">
            <a:extLst>
              <a:ext uri="{FF2B5EF4-FFF2-40B4-BE49-F238E27FC236}">
                <a16:creationId xmlns:a16="http://schemas.microsoft.com/office/drawing/2014/main" id="{82CA9652-3019-4A65-B346-516C9A1A010A}"/>
              </a:ext>
            </a:extLst>
          </p:cNvPr>
          <p:cNvSpPr/>
          <p:nvPr/>
        </p:nvSpPr>
        <p:spPr>
          <a:xfrm rot="17667959">
            <a:off x="1254749" y="323349"/>
            <a:ext cx="635000"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87579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D1790E2-7F0D-4D91-89D9-67EC137C40AF}"/>
              </a:ext>
            </a:extLst>
          </p:cNvPr>
          <p:cNvGraphicFramePr/>
          <p:nvPr>
            <p:extLst>
              <p:ext uri="{D42A27DB-BD31-4B8C-83A1-F6EECF244321}">
                <p14:modId xmlns:p14="http://schemas.microsoft.com/office/powerpoint/2010/main" val="2772875770"/>
              </p:ext>
            </p:extLst>
          </p:nvPr>
        </p:nvGraphicFramePr>
        <p:xfrm>
          <a:off x="71437" y="714479"/>
          <a:ext cx="12120565" cy="609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9"/>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 Flow</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4933951" y="2817842"/>
            <a:ext cx="2324100" cy="187003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Used Car Price</a:t>
            </a:r>
          </a:p>
        </p:txBody>
      </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408716" y="87850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9736507" y="2595326"/>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971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2">
                                            <p:graphicEl>
                                              <a:dgm id="{9FFBC886-D783-4249-8AB8-A514E7E0D709}"/>
                                            </p:graphicEl>
                                          </p:spTgt>
                                        </p:tgtEl>
                                        <p:attrNameLst>
                                          <p:attrName>style.visibility</p:attrName>
                                        </p:attrNameLst>
                                      </p:cBhvr>
                                      <p:to>
                                        <p:strVal val="visible"/>
                                      </p:to>
                                    </p:set>
                                    <p:anim calcmode="lin" valueType="num">
                                      <p:cBhvr>
                                        <p:cTn id="12" dur="500" fill="hold"/>
                                        <p:tgtEl>
                                          <p:spTgt spid="2">
                                            <p:graphicEl>
                                              <a:dgm id="{9FFBC886-D783-4249-8AB8-A514E7E0D709}"/>
                                            </p:graphicEl>
                                          </p:spTgt>
                                        </p:tgtEl>
                                        <p:attrNameLst>
                                          <p:attrName>ppt_w</p:attrName>
                                        </p:attrNameLst>
                                      </p:cBhvr>
                                      <p:tavLst>
                                        <p:tav tm="0">
                                          <p:val>
                                            <p:fltVal val="0"/>
                                          </p:val>
                                        </p:tav>
                                        <p:tav tm="100000">
                                          <p:val>
                                            <p:strVal val="#ppt_w"/>
                                          </p:val>
                                        </p:tav>
                                      </p:tavLst>
                                    </p:anim>
                                    <p:anim calcmode="lin" valueType="num">
                                      <p:cBhvr>
                                        <p:cTn id="13" dur="500" fill="hold"/>
                                        <p:tgtEl>
                                          <p:spTgt spid="2">
                                            <p:graphicEl>
                                              <a:dgm id="{9FFBC886-D783-4249-8AB8-A514E7E0D709}"/>
                                            </p:graphicEl>
                                          </p:spTgt>
                                        </p:tgtEl>
                                        <p:attrNameLst>
                                          <p:attrName>ppt_h</p:attrName>
                                        </p:attrNameLst>
                                      </p:cBhvr>
                                      <p:tavLst>
                                        <p:tav tm="0">
                                          <p:val>
                                            <p:fltVal val="0"/>
                                          </p:val>
                                        </p:tav>
                                        <p:tav tm="100000">
                                          <p:val>
                                            <p:strVal val="#ppt_h"/>
                                          </p:val>
                                        </p:tav>
                                      </p:tavLst>
                                    </p:anim>
                                    <p:anim calcmode="lin" valueType="num">
                                      <p:cBhvr>
                                        <p:cTn id="14" dur="500" fill="hold"/>
                                        <p:tgtEl>
                                          <p:spTgt spid="2">
                                            <p:graphicEl>
                                              <a:dgm id="{9FFBC886-D783-4249-8AB8-A514E7E0D709}"/>
                                            </p:graphicEl>
                                          </p:spTgt>
                                        </p:tgtEl>
                                        <p:attrNameLst>
                                          <p:attrName>style.rotation</p:attrName>
                                        </p:attrNameLst>
                                      </p:cBhvr>
                                      <p:tavLst>
                                        <p:tav tm="0">
                                          <p:val>
                                            <p:fltVal val="90"/>
                                          </p:val>
                                        </p:tav>
                                        <p:tav tm="100000">
                                          <p:val>
                                            <p:fltVal val="0"/>
                                          </p:val>
                                        </p:tav>
                                      </p:tavLst>
                                    </p:anim>
                                    <p:animEffect transition="in" filter="fade">
                                      <p:cBhvr>
                                        <p:cTn id="15" dur="500"/>
                                        <p:tgtEl>
                                          <p:spTgt spid="2">
                                            <p:graphicEl>
                                              <a:dgm id="{9FFBC886-D783-4249-8AB8-A514E7E0D709}"/>
                                            </p:graphicEl>
                                          </p:spTgt>
                                        </p:tgtEl>
                                      </p:cBhvr>
                                    </p:animEffect>
                                  </p:childTnLst>
                                </p:cTn>
                              </p:par>
                            </p:childTnLst>
                          </p:cTn>
                        </p:par>
                        <p:par>
                          <p:cTn id="16" fill="hold">
                            <p:stCondLst>
                              <p:cond delay="1000"/>
                            </p:stCondLst>
                            <p:childTnLst>
                              <p:par>
                                <p:cTn id="17" presetID="31" presetClass="entr" presetSubtype="0" fill="hold" grpId="0" nodeType="afterEffect">
                                  <p:stCondLst>
                                    <p:cond delay="0"/>
                                  </p:stCondLst>
                                  <p:childTnLst>
                                    <p:set>
                                      <p:cBhvr>
                                        <p:cTn id="18" dur="1" fill="hold">
                                          <p:stCondLst>
                                            <p:cond delay="0"/>
                                          </p:stCondLst>
                                        </p:cTn>
                                        <p:tgtEl>
                                          <p:spTgt spid="2">
                                            <p:graphicEl>
                                              <a:dgm id="{FDC3EFCB-2C00-422F-B5C7-EF38587C4423}"/>
                                            </p:graphicEl>
                                          </p:spTgt>
                                        </p:tgtEl>
                                        <p:attrNameLst>
                                          <p:attrName>style.visibility</p:attrName>
                                        </p:attrNameLst>
                                      </p:cBhvr>
                                      <p:to>
                                        <p:strVal val="visible"/>
                                      </p:to>
                                    </p:set>
                                    <p:anim calcmode="lin" valueType="num">
                                      <p:cBhvr>
                                        <p:cTn id="19" dur="500" fill="hold"/>
                                        <p:tgtEl>
                                          <p:spTgt spid="2">
                                            <p:graphicEl>
                                              <a:dgm id="{FDC3EFCB-2C00-422F-B5C7-EF38587C4423}"/>
                                            </p:graphicEl>
                                          </p:spTgt>
                                        </p:tgtEl>
                                        <p:attrNameLst>
                                          <p:attrName>ppt_w</p:attrName>
                                        </p:attrNameLst>
                                      </p:cBhvr>
                                      <p:tavLst>
                                        <p:tav tm="0">
                                          <p:val>
                                            <p:fltVal val="0"/>
                                          </p:val>
                                        </p:tav>
                                        <p:tav tm="100000">
                                          <p:val>
                                            <p:strVal val="#ppt_w"/>
                                          </p:val>
                                        </p:tav>
                                      </p:tavLst>
                                    </p:anim>
                                    <p:anim calcmode="lin" valueType="num">
                                      <p:cBhvr>
                                        <p:cTn id="20" dur="500" fill="hold"/>
                                        <p:tgtEl>
                                          <p:spTgt spid="2">
                                            <p:graphicEl>
                                              <a:dgm id="{FDC3EFCB-2C00-422F-B5C7-EF38587C4423}"/>
                                            </p:graphicEl>
                                          </p:spTgt>
                                        </p:tgtEl>
                                        <p:attrNameLst>
                                          <p:attrName>ppt_h</p:attrName>
                                        </p:attrNameLst>
                                      </p:cBhvr>
                                      <p:tavLst>
                                        <p:tav tm="0">
                                          <p:val>
                                            <p:fltVal val="0"/>
                                          </p:val>
                                        </p:tav>
                                        <p:tav tm="100000">
                                          <p:val>
                                            <p:strVal val="#ppt_h"/>
                                          </p:val>
                                        </p:tav>
                                      </p:tavLst>
                                    </p:anim>
                                    <p:anim calcmode="lin" valueType="num">
                                      <p:cBhvr>
                                        <p:cTn id="21" dur="500" fill="hold"/>
                                        <p:tgtEl>
                                          <p:spTgt spid="2">
                                            <p:graphicEl>
                                              <a:dgm id="{FDC3EFCB-2C00-422F-B5C7-EF38587C4423}"/>
                                            </p:graphicEl>
                                          </p:spTgt>
                                        </p:tgtEl>
                                        <p:attrNameLst>
                                          <p:attrName>style.rotation</p:attrName>
                                        </p:attrNameLst>
                                      </p:cBhvr>
                                      <p:tavLst>
                                        <p:tav tm="0">
                                          <p:val>
                                            <p:fltVal val="90"/>
                                          </p:val>
                                        </p:tav>
                                        <p:tav tm="100000">
                                          <p:val>
                                            <p:fltVal val="0"/>
                                          </p:val>
                                        </p:tav>
                                      </p:tavLst>
                                    </p:anim>
                                    <p:animEffect transition="in" filter="fade">
                                      <p:cBhvr>
                                        <p:cTn id="22" dur="500"/>
                                        <p:tgtEl>
                                          <p:spTgt spid="2">
                                            <p:graphicEl>
                                              <a:dgm id="{FDC3EFCB-2C00-422F-B5C7-EF38587C4423}"/>
                                            </p:graphicEl>
                                          </p:spTgt>
                                        </p:tgtEl>
                                      </p:cBhvr>
                                    </p:animEffect>
                                  </p:childTnLst>
                                </p:cTn>
                              </p:par>
                            </p:childTnLst>
                          </p:cTn>
                        </p:par>
                        <p:par>
                          <p:cTn id="23" fill="hold">
                            <p:stCondLst>
                              <p:cond delay="1500"/>
                            </p:stCondLst>
                            <p:childTnLst>
                              <p:par>
                                <p:cTn id="24" presetID="31" presetClass="entr" presetSubtype="0" fill="hold" grpId="0" nodeType="afterEffect">
                                  <p:stCondLst>
                                    <p:cond delay="0"/>
                                  </p:stCondLst>
                                  <p:childTnLst>
                                    <p:set>
                                      <p:cBhvr>
                                        <p:cTn id="25" dur="1" fill="hold">
                                          <p:stCondLst>
                                            <p:cond delay="0"/>
                                          </p:stCondLst>
                                        </p:cTn>
                                        <p:tgtEl>
                                          <p:spTgt spid="2">
                                            <p:graphicEl>
                                              <a:dgm id="{3ABAE07A-6931-4937-A137-A5761D91F5B8}"/>
                                            </p:graphicEl>
                                          </p:spTgt>
                                        </p:tgtEl>
                                        <p:attrNameLst>
                                          <p:attrName>style.visibility</p:attrName>
                                        </p:attrNameLst>
                                      </p:cBhvr>
                                      <p:to>
                                        <p:strVal val="visible"/>
                                      </p:to>
                                    </p:set>
                                    <p:anim calcmode="lin" valueType="num">
                                      <p:cBhvr>
                                        <p:cTn id="26" dur="500" fill="hold"/>
                                        <p:tgtEl>
                                          <p:spTgt spid="2">
                                            <p:graphicEl>
                                              <a:dgm id="{3ABAE07A-6931-4937-A137-A5761D91F5B8}"/>
                                            </p:graphicEl>
                                          </p:spTgt>
                                        </p:tgtEl>
                                        <p:attrNameLst>
                                          <p:attrName>ppt_w</p:attrName>
                                        </p:attrNameLst>
                                      </p:cBhvr>
                                      <p:tavLst>
                                        <p:tav tm="0">
                                          <p:val>
                                            <p:fltVal val="0"/>
                                          </p:val>
                                        </p:tav>
                                        <p:tav tm="100000">
                                          <p:val>
                                            <p:strVal val="#ppt_w"/>
                                          </p:val>
                                        </p:tav>
                                      </p:tavLst>
                                    </p:anim>
                                    <p:anim calcmode="lin" valueType="num">
                                      <p:cBhvr>
                                        <p:cTn id="27" dur="500" fill="hold"/>
                                        <p:tgtEl>
                                          <p:spTgt spid="2">
                                            <p:graphicEl>
                                              <a:dgm id="{3ABAE07A-6931-4937-A137-A5761D91F5B8}"/>
                                            </p:graphicEl>
                                          </p:spTgt>
                                        </p:tgtEl>
                                        <p:attrNameLst>
                                          <p:attrName>ppt_h</p:attrName>
                                        </p:attrNameLst>
                                      </p:cBhvr>
                                      <p:tavLst>
                                        <p:tav tm="0">
                                          <p:val>
                                            <p:fltVal val="0"/>
                                          </p:val>
                                        </p:tav>
                                        <p:tav tm="100000">
                                          <p:val>
                                            <p:strVal val="#ppt_h"/>
                                          </p:val>
                                        </p:tav>
                                      </p:tavLst>
                                    </p:anim>
                                    <p:anim calcmode="lin" valueType="num">
                                      <p:cBhvr>
                                        <p:cTn id="28" dur="500" fill="hold"/>
                                        <p:tgtEl>
                                          <p:spTgt spid="2">
                                            <p:graphicEl>
                                              <a:dgm id="{3ABAE07A-6931-4937-A137-A5761D91F5B8}"/>
                                            </p:graphicEl>
                                          </p:spTgt>
                                        </p:tgtEl>
                                        <p:attrNameLst>
                                          <p:attrName>style.rotation</p:attrName>
                                        </p:attrNameLst>
                                      </p:cBhvr>
                                      <p:tavLst>
                                        <p:tav tm="0">
                                          <p:val>
                                            <p:fltVal val="90"/>
                                          </p:val>
                                        </p:tav>
                                        <p:tav tm="100000">
                                          <p:val>
                                            <p:fltVal val="0"/>
                                          </p:val>
                                        </p:tav>
                                      </p:tavLst>
                                    </p:anim>
                                    <p:animEffect transition="in" filter="fade">
                                      <p:cBhvr>
                                        <p:cTn id="29" dur="500"/>
                                        <p:tgtEl>
                                          <p:spTgt spid="2">
                                            <p:graphicEl>
                                              <a:dgm id="{3ABAE07A-6931-4937-A137-A5761D91F5B8}"/>
                                            </p:graphicEl>
                                          </p:spTgt>
                                        </p:tgtEl>
                                      </p:cBhvr>
                                    </p:animEffect>
                                  </p:childTnLst>
                                </p:cTn>
                              </p:par>
                            </p:childTnLst>
                          </p:cTn>
                        </p:par>
                        <p:par>
                          <p:cTn id="30" fill="hold">
                            <p:stCondLst>
                              <p:cond delay="2000"/>
                            </p:stCondLst>
                            <p:childTnLst>
                              <p:par>
                                <p:cTn id="31" presetID="31" presetClass="entr" presetSubtype="0" fill="hold" grpId="0" nodeType="afterEffect">
                                  <p:stCondLst>
                                    <p:cond delay="0"/>
                                  </p:stCondLst>
                                  <p:childTnLst>
                                    <p:set>
                                      <p:cBhvr>
                                        <p:cTn id="32" dur="1" fill="hold">
                                          <p:stCondLst>
                                            <p:cond delay="0"/>
                                          </p:stCondLst>
                                        </p:cTn>
                                        <p:tgtEl>
                                          <p:spTgt spid="2">
                                            <p:graphicEl>
                                              <a:dgm id="{5FCB76B7-F0A4-4A15-83B4-2A8036859F16}"/>
                                            </p:graphicEl>
                                          </p:spTgt>
                                        </p:tgtEl>
                                        <p:attrNameLst>
                                          <p:attrName>style.visibility</p:attrName>
                                        </p:attrNameLst>
                                      </p:cBhvr>
                                      <p:to>
                                        <p:strVal val="visible"/>
                                      </p:to>
                                    </p:set>
                                    <p:anim calcmode="lin" valueType="num">
                                      <p:cBhvr>
                                        <p:cTn id="33" dur="500" fill="hold"/>
                                        <p:tgtEl>
                                          <p:spTgt spid="2">
                                            <p:graphicEl>
                                              <a:dgm id="{5FCB76B7-F0A4-4A15-83B4-2A8036859F16}"/>
                                            </p:graphicEl>
                                          </p:spTgt>
                                        </p:tgtEl>
                                        <p:attrNameLst>
                                          <p:attrName>ppt_w</p:attrName>
                                        </p:attrNameLst>
                                      </p:cBhvr>
                                      <p:tavLst>
                                        <p:tav tm="0">
                                          <p:val>
                                            <p:fltVal val="0"/>
                                          </p:val>
                                        </p:tav>
                                        <p:tav tm="100000">
                                          <p:val>
                                            <p:strVal val="#ppt_w"/>
                                          </p:val>
                                        </p:tav>
                                      </p:tavLst>
                                    </p:anim>
                                    <p:anim calcmode="lin" valueType="num">
                                      <p:cBhvr>
                                        <p:cTn id="34" dur="500" fill="hold"/>
                                        <p:tgtEl>
                                          <p:spTgt spid="2">
                                            <p:graphicEl>
                                              <a:dgm id="{5FCB76B7-F0A4-4A15-83B4-2A8036859F16}"/>
                                            </p:graphicEl>
                                          </p:spTgt>
                                        </p:tgtEl>
                                        <p:attrNameLst>
                                          <p:attrName>ppt_h</p:attrName>
                                        </p:attrNameLst>
                                      </p:cBhvr>
                                      <p:tavLst>
                                        <p:tav tm="0">
                                          <p:val>
                                            <p:fltVal val="0"/>
                                          </p:val>
                                        </p:tav>
                                        <p:tav tm="100000">
                                          <p:val>
                                            <p:strVal val="#ppt_h"/>
                                          </p:val>
                                        </p:tav>
                                      </p:tavLst>
                                    </p:anim>
                                    <p:anim calcmode="lin" valueType="num">
                                      <p:cBhvr>
                                        <p:cTn id="35" dur="500" fill="hold"/>
                                        <p:tgtEl>
                                          <p:spTgt spid="2">
                                            <p:graphicEl>
                                              <a:dgm id="{5FCB76B7-F0A4-4A15-83B4-2A8036859F16}"/>
                                            </p:graphicEl>
                                          </p:spTgt>
                                        </p:tgtEl>
                                        <p:attrNameLst>
                                          <p:attrName>style.rotation</p:attrName>
                                        </p:attrNameLst>
                                      </p:cBhvr>
                                      <p:tavLst>
                                        <p:tav tm="0">
                                          <p:val>
                                            <p:fltVal val="90"/>
                                          </p:val>
                                        </p:tav>
                                        <p:tav tm="100000">
                                          <p:val>
                                            <p:fltVal val="0"/>
                                          </p:val>
                                        </p:tav>
                                      </p:tavLst>
                                    </p:anim>
                                    <p:animEffect transition="in" filter="fade">
                                      <p:cBhvr>
                                        <p:cTn id="36" dur="500"/>
                                        <p:tgtEl>
                                          <p:spTgt spid="2">
                                            <p:graphicEl>
                                              <a:dgm id="{5FCB76B7-F0A4-4A15-83B4-2A8036859F16}"/>
                                            </p:graphicEl>
                                          </p:spTgt>
                                        </p:tgtEl>
                                      </p:cBhvr>
                                    </p:animEffect>
                                  </p:childTnLst>
                                </p:cTn>
                              </p:par>
                            </p:childTnLst>
                          </p:cTn>
                        </p:par>
                        <p:par>
                          <p:cTn id="37" fill="hold">
                            <p:stCondLst>
                              <p:cond delay="2500"/>
                            </p:stCondLst>
                            <p:childTnLst>
                              <p:par>
                                <p:cTn id="38" presetID="31" presetClass="entr" presetSubtype="0" fill="hold" grpId="0" nodeType="afterEffect">
                                  <p:stCondLst>
                                    <p:cond delay="0"/>
                                  </p:stCondLst>
                                  <p:childTnLst>
                                    <p:set>
                                      <p:cBhvr>
                                        <p:cTn id="39" dur="1" fill="hold">
                                          <p:stCondLst>
                                            <p:cond delay="0"/>
                                          </p:stCondLst>
                                        </p:cTn>
                                        <p:tgtEl>
                                          <p:spTgt spid="2">
                                            <p:graphicEl>
                                              <a:dgm id="{3E155A83-39E6-4A63-88F3-2F50017A673D}"/>
                                            </p:graphicEl>
                                          </p:spTgt>
                                        </p:tgtEl>
                                        <p:attrNameLst>
                                          <p:attrName>style.visibility</p:attrName>
                                        </p:attrNameLst>
                                      </p:cBhvr>
                                      <p:to>
                                        <p:strVal val="visible"/>
                                      </p:to>
                                    </p:set>
                                    <p:anim calcmode="lin" valueType="num">
                                      <p:cBhvr>
                                        <p:cTn id="40" dur="500" fill="hold"/>
                                        <p:tgtEl>
                                          <p:spTgt spid="2">
                                            <p:graphicEl>
                                              <a:dgm id="{3E155A83-39E6-4A63-88F3-2F50017A673D}"/>
                                            </p:graphicEl>
                                          </p:spTgt>
                                        </p:tgtEl>
                                        <p:attrNameLst>
                                          <p:attrName>ppt_w</p:attrName>
                                        </p:attrNameLst>
                                      </p:cBhvr>
                                      <p:tavLst>
                                        <p:tav tm="0">
                                          <p:val>
                                            <p:fltVal val="0"/>
                                          </p:val>
                                        </p:tav>
                                        <p:tav tm="100000">
                                          <p:val>
                                            <p:strVal val="#ppt_w"/>
                                          </p:val>
                                        </p:tav>
                                      </p:tavLst>
                                    </p:anim>
                                    <p:anim calcmode="lin" valueType="num">
                                      <p:cBhvr>
                                        <p:cTn id="41" dur="500" fill="hold"/>
                                        <p:tgtEl>
                                          <p:spTgt spid="2">
                                            <p:graphicEl>
                                              <a:dgm id="{3E155A83-39E6-4A63-88F3-2F50017A673D}"/>
                                            </p:graphicEl>
                                          </p:spTgt>
                                        </p:tgtEl>
                                        <p:attrNameLst>
                                          <p:attrName>ppt_h</p:attrName>
                                        </p:attrNameLst>
                                      </p:cBhvr>
                                      <p:tavLst>
                                        <p:tav tm="0">
                                          <p:val>
                                            <p:fltVal val="0"/>
                                          </p:val>
                                        </p:tav>
                                        <p:tav tm="100000">
                                          <p:val>
                                            <p:strVal val="#ppt_h"/>
                                          </p:val>
                                        </p:tav>
                                      </p:tavLst>
                                    </p:anim>
                                    <p:anim calcmode="lin" valueType="num">
                                      <p:cBhvr>
                                        <p:cTn id="42" dur="500" fill="hold"/>
                                        <p:tgtEl>
                                          <p:spTgt spid="2">
                                            <p:graphicEl>
                                              <a:dgm id="{3E155A83-39E6-4A63-88F3-2F50017A673D}"/>
                                            </p:graphicEl>
                                          </p:spTgt>
                                        </p:tgtEl>
                                        <p:attrNameLst>
                                          <p:attrName>style.rotation</p:attrName>
                                        </p:attrNameLst>
                                      </p:cBhvr>
                                      <p:tavLst>
                                        <p:tav tm="0">
                                          <p:val>
                                            <p:fltVal val="90"/>
                                          </p:val>
                                        </p:tav>
                                        <p:tav tm="100000">
                                          <p:val>
                                            <p:fltVal val="0"/>
                                          </p:val>
                                        </p:tav>
                                      </p:tavLst>
                                    </p:anim>
                                    <p:animEffect transition="in" filter="fade">
                                      <p:cBhvr>
                                        <p:cTn id="43" dur="500"/>
                                        <p:tgtEl>
                                          <p:spTgt spid="2">
                                            <p:graphicEl>
                                              <a:dgm id="{3E155A83-39E6-4A63-88F3-2F50017A673D}"/>
                                            </p:graphicEl>
                                          </p:spTgt>
                                        </p:tgtEl>
                                      </p:cBhvr>
                                    </p:animEffect>
                                  </p:childTnLst>
                                </p:cTn>
                              </p:par>
                            </p:childTnLst>
                          </p:cTn>
                        </p:par>
                        <p:par>
                          <p:cTn id="44" fill="hold">
                            <p:stCondLst>
                              <p:cond delay="3000"/>
                            </p:stCondLst>
                            <p:childTnLst>
                              <p:par>
                                <p:cTn id="45" presetID="31" presetClass="entr" presetSubtype="0" fill="hold" grpId="0" nodeType="afterEffect">
                                  <p:stCondLst>
                                    <p:cond delay="0"/>
                                  </p:stCondLst>
                                  <p:childTnLst>
                                    <p:set>
                                      <p:cBhvr>
                                        <p:cTn id="46" dur="1" fill="hold">
                                          <p:stCondLst>
                                            <p:cond delay="0"/>
                                          </p:stCondLst>
                                        </p:cTn>
                                        <p:tgtEl>
                                          <p:spTgt spid="2">
                                            <p:graphicEl>
                                              <a:dgm id="{20657F1A-4EB8-44F9-AB41-AD97C7F67F1B}"/>
                                            </p:graphicEl>
                                          </p:spTgt>
                                        </p:tgtEl>
                                        <p:attrNameLst>
                                          <p:attrName>style.visibility</p:attrName>
                                        </p:attrNameLst>
                                      </p:cBhvr>
                                      <p:to>
                                        <p:strVal val="visible"/>
                                      </p:to>
                                    </p:set>
                                    <p:anim calcmode="lin" valueType="num">
                                      <p:cBhvr>
                                        <p:cTn id="47" dur="500" fill="hold"/>
                                        <p:tgtEl>
                                          <p:spTgt spid="2">
                                            <p:graphicEl>
                                              <a:dgm id="{20657F1A-4EB8-44F9-AB41-AD97C7F67F1B}"/>
                                            </p:graphicEl>
                                          </p:spTgt>
                                        </p:tgtEl>
                                        <p:attrNameLst>
                                          <p:attrName>ppt_w</p:attrName>
                                        </p:attrNameLst>
                                      </p:cBhvr>
                                      <p:tavLst>
                                        <p:tav tm="0">
                                          <p:val>
                                            <p:fltVal val="0"/>
                                          </p:val>
                                        </p:tav>
                                        <p:tav tm="100000">
                                          <p:val>
                                            <p:strVal val="#ppt_w"/>
                                          </p:val>
                                        </p:tav>
                                      </p:tavLst>
                                    </p:anim>
                                    <p:anim calcmode="lin" valueType="num">
                                      <p:cBhvr>
                                        <p:cTn id="48" dur="500" fill="hold"/>
                                        <p:tgtEl>
                                          <p:spTgt spid="2">
                                            <p:graphicEl>
                                              <a:dgm id="{20657F1A-4EB8-44F9-AB41-AD97C7F67F1B}"/>
                                            </p:graphicEl>
                                          </p:spTgt>
                                        </p:tgtEl>
                                        <p:attrNameLst>
                                          <p:attrName>ppt_h</p:attrName>
                                        </p:attrNameLst>
                                      </p:cBhvr>
                                      <p:tavLst>
                                        <p:tav tm="0">
                                          <p:val>
                                            <p:fltVal val="0"/>
                                          </p:val>
                                        </p:tav>
                                        <p:tav tm="100000">
                                          <p:val>
                                            <p:strVal val="#ppt_h"/>
                                          </p:val>
                                        </p:tav>
                                      </p:tavLst>
                                    </p:anim>
                                    <p:anim calcmode="lin" valueType="num">
                                      <p:cBhvr>
                                        <p:cTn id="49" dur="500" fill="hold"/>
                                        <p:tgtEl>
                                          <p:spTgt spid="2">
                                            <p:graphicEl>
                                              <a:dgm id="{20657F1A-4EB8-44F9-AB41-AD97C7F67F1B}"/>
                                            </p:graphicEl>
                                          </p:spTgt>
                                        </p:tgtEl>
                                        <p:attrNameLst>
                                          <p:attrName>style.rotation</p:attrName>
                                        </p:attrNameLst>
                                      </p:cBhvr>
                                      <p:tavLst>
                                        <p:tav tm="0">
                                          <p:val>
                                            <p:fltVal val="90"/>
                                          </p:val>
                                        </p:tav>
                                        <p:tav tm="100000">
                                          <p:val>
                                            <p:fltVal val="0"/>
                                          </p:val>
                                        </p:tav>
                                      </p:tavLst>
                                    </p:anim>
                                    <p:animEffect transition="in" filter="fade">
                                      <p:cBhvr>
                                        <p:cTn id="50" dur="500"/>
                                        <p:tgtEl>
                                          <p:spTgt spid="2">
                                            <p:graphicEl>
                                              <a:dgm id="{20657F1A-4EB8-44F9-AB41-AD97C7F67F1B}"/>
                                            </p:graphicEl>
                                          </p:spTgt>
                                        </p:tgtEl>
                                      </p:cBhvr>
                                    </p:animEffect>
                                  </p:childTnLst>
                                </p:cTn>
                              </p:par>
                            </p:childTnLst>
                          </p:cTn>
                        </p:par>
                        <p:par>
                          <p:cTn id="51" fill="hold">
                            <p:stCondLst>
                              <p:cond delay="3500"/>
                            </p:stCondLst>
                            <p:childTnLst>
                              <p:par>
                                <p:cTn id="52" presetID="31" presetClass="entr" presetSubtype="0" fill="hold" grpId="0" nodeType="afterEffect">
                                  <p:stCondLst>
                                    <p:cond delay="0"/>
                                  </p:stCondLst>
                                  <p:childTnLst>
                                    <p:set>
                                      <p:cBhvr>
                                        <p:cTn id="53" dur="1" fill="hold">
                                          <p:stCondLst>
                                            <p:cond delay="0"/>
                                          </p:stCondLst>
                                        </p:cTn>
                                        <p:tgtEl>
                                          <p:spTgt spid="2">
                                            <p:graphicEl>
                                              <a:dgm id="{37C51903-EB75-44B4-91F2-B6A450829678}"/>
                                            </p:graphicEl>
                                          </p:spTgt>
                                        </p:tgtEl>
                                        <p:attrNameLst>
                                          <p:attrName>style.visibility</p:attrName>
                                        </p:attrNameLst>
                                      </p:cBhvr>
                                      <p:to>
                                        <p:strVal val="visible"/>
                                      </p:to>
                                    </p:set>
                                    <p:anim calcmode="lin" valueType="num">
                                      <p:cBhvr>
                                        <p:cTn id="54" dur="500" fill="hold"/>
                                        <p:tgtEl>
                                          <p:spTgt spid="2">
                                            <p:graphicEl>
                                              <a:dgm id="{37C51903-EB75-44B4-91F2-B6A450829678}"/>
                                            </p:graphicEl>
                                          </p:spTgt>
                                        </p:tgtEl>
                                        <p:attrNameLst>
                                          <p:attrName>ppt_w</p:attrName>
                                        </p:attrNameLst>
                                      </p:cBhvr>
                                      <p:tavLst>
                                        <p:tav tm="0">
                                          <p:val>
                                            <p:fltVal val="0"/>
                                          </p:val>
                                        </p:tav>
                                        <p:tav tm="100000">
                                          <p:val>
                                            <p:strVal val="#ppt_w"/>
                                          </p:val>
                                        </p:tav>
                                      </p:tavLst>
                                    </p:anim>
                                    <p:anim calcmode="lin" valueType="num">
                                      <p:cBhvr>
                                        <p:cTn id="55" dur="500" fill="hold"/>
                                        <p:tgtEl>
                                          <p:spTgt spid="2">
                                            <p:graphicEl>
                                              <a:dgm id="{37C51903-EB75-44B4-91F2-B6A450829678}"/>
                                            </p:graphicEl>
                                          </p:spTgt>
                                        </p:tgtEl>
                                        <p:attrNameLst>
                                          <p:attrName>ppt_h</p:attrName>
                                        </p:attrNameLst>
                                      </p:cBhvr>
                                      <p:tavLst>
                                        <p:tav tm="0">
                                          <p:val>
                                            <p:fltVal val="0"/>
                                          </p:val>
                                        </p:tav>
                                        <p:tav tm="100000">
                                          <p:val>
                                            <p:strVal val="#ppt_h"/>
                                          </p:val>
                                        </p:tav>
                                      </p:tavLst>
                                    </p:anim>
                                    <p:anim calcmode="lin" valueType="num">
                                      <p:cBhvr>
                                        <p:cTn id="56" dur="500" fill="hold"/>
                                        <p:tgtEl>
                                          <p:spTgt spid="2">
                                            <p:graphicEl>
                                              <a:dgm id="{37C51903-EB75-44B4-91F2-B6A450829678}"/>
                                            </p:graphicEl>
                                          </p:spTgt>
                                        </p:tgtEl>
                                        <p:attrNameLst>
                                          <p:attrName>style.rotation</p:attrName>
                                        </p:attrNameLst>
                                      </p:cBhvr>
                                      <p:tavLst>
                                        <p:tav tm="0">
                                          <p:val>
                                            <p:fltVal val="90"/>
                                          </p:val>
                                        </p:tav>
                                        <p:tav tm="100000">
                                          <p:val>
                                            <p:fltVal val="0"/>
                                          </p:val>
                                        </p:tav>
                                      </p:tavLst>
                                    </p:anim>
                                    <p:animEffect transition="in" filter="fade">
                                      <p:cBhvr>
                                        <p:cTn id="57" dur="500"/>
                                        <p:tgtEl>
                                          <p:spTgt spid="2">
                                            <p:graphicEl>
                                              <a:dgm id="{37C51903-EB75-44B4-91F2-B6A450829678}"/>
                                            </p:graphicEl>
                                          </p:spTgt>
                                        </p:tgtEl>
                                      </p:cBhvr>
                                    </p:animEffect>
                                  </p:childTnLst>
                                </p:cTn>
                              </p:par>
                            </p:childTnLst>
                          </p:cTn>
                        </p:par>
                        <p:par>
                          <p:cTn id="58" fill="hold">
                            <p:stCondLst>
                              <p:cond delay="4000"/>
                            </p:stCondLst>
                            <p:childTnLst>
                              <p:par>
                                <p:cTn id="59" presetID="31" presetClass="entr" presetSubtype="0" fill="hold" grpId="0" nodeType="afterEffect">
                                  <p:stCondLst>
                                    <p:cond delay="0"/>
                                  </p:stCondLst>
                                  <p:childTnLst>
                                    <p:set>
                                      <p:cBhvr>
                                        <p:cTn id="60" dur="1" fill="hold">
                                          <p:stCondLst>
                                            <p:cond delay="0"/>
                                          </p:stCondLst>
                                        </p:cTn>
                                        <p:tgtEl>
                                          <p:spTgt spid="2">
                                            <p:graphicEl>
                                              <a:dgm id="{8D70D7A2-F63A-475A-BCD6-7630591EF46E}"/>
                                            </p:graphicEl>
                                          </p:spTgt>
                                        </p:tgtEl>
                                        <p:attrNameLst>
                                          <p:attrName>style.visibility</p:attrName>
                                        </p:attrNameLst>
                                      </p:cBhvr>
                                      <p:to>
                                        <p:strVal val="visible"/>
                                      </p:to>
                                    </p:set>
                                    <p:anim calcmode="lin" valueType="num">
                                      <p:cBhvr>
                                        <p:cTn id="61" dur="500" fill="hold"/>
                                        <p:tgtEl>
                                          <p:spTgt spid="2">
                                            <p:graphicEl>
                                              <a:dgm id="{8D70D7A2-F63A-475A-BCD6-7630591EF46E}"/>
                                            </p:graphicEl>
                                          </p:spTgt>
                                        </p:tgtEl>
                                        <p:attrNameLst>
                                          <p:attrName>ppt_w</p:attrName>
                                        </p:attrNameLst>
                                      </p:cBhvr>
                                      <p:tavLst>
                                        <p:tav tm="0">
                                          <p:val>
                                            <p:fltVal val="0"/>
                                          </p:val>
                                        </p:tav>
                                        <p:tav tm="100000">
                                          <p:val>
                                            <p:strVal val="#ppt_w"/>
                                          </p:val>
                                        </p:tav>
                                      </p:tavLst>
                                    </p:anim>
                                    <p:anim calcmode="lin" valueType="num">
                                      <p:cBhvr>
                                        <p:cTn id="62" dur="500" fill="hold"/>
                                        <p:tgtEl>
                                          <p:spTgt spid="2">
                                            <p:graphicEl>
                                              <a:dgm id="{8D70D7A2-F63A-475A-BCD6-7630591EF46E}"/>
                                            </p:graphicEl>
                                          </p:spTgt>
                                        </p:tgtEl>
                                        <p:attrNameLst>
                                          <p:attrName>ppt_h</p:attrName>
                                        </p:attrNameLst>
                                      </p:cBhvr>
                                      <p:tavLst>
                                        <p:tav tm="0">
                                          <p:val>
                                            <p:fltVal val="0"/>
                                          </p:val>
                                        </p:tav>
                                        <p:tav tm="100000">
                                          <p:val>
                                            <p:strVal val="#ppt_h"/>
                                          </p:val>
                                        </p:tav>
                                      </p:tavLst>
                                    </p:anim>
                                    <p:anim calcmode="lin" valueType="num">
                                      <p:cBhvr>
                                        <p:cTn id="63" dur="500" fill="hold"/>
                                        <p:tgtEl>
                                          <p:spTgt spid="2">
                                            <p:graphicEl>
                                              <a:dgm id="{8D70D7A2-F63A-475A-BCD6-7630591EF46E}"/>
                                            </p:graphicEl>
                                          </p:spTgt>
                                        </p:tgtEl>
                                        <p:attrNameLst>
                                          <p:attrName>style.rotation</p:attrName>
                                        </p:attrNameLst>
                                      </p:cBhvr>
                                      <p:tavLst>
                                        <p:tav tm="0">
                                          <p:val>
                                            <p:fltVal val="90"/>
                                          </p:val>
                                        </p:tav>
                                        <p:tav tm="100000">
                                          <p:val>
                                            <p:fltVal val="0"/>
                                          </p:val>
                                        </p:tav>
                                      </p:tavLst>
                                    </p:anim>
                                    <p:animEffect transition="in" filter="fade">
                                      <p:cBhvr>
                                        <p:cTn id="64" dur="500"/>
                                        <p:tgtEl>
                                          <p:spTgt spid="2">
                                            <p:graphicEl>
                                              <a:dgm id="{8D70D7A2-F63A-475A-BCD6-7630591EF46E}"/>
                                            </p:graphicEl>
                                          </p:spTgt>
                                        </p:tgtEl>
                                      </p:cBhvr>
                                    </p:animEffect>
                                  </p:childTnLst>
                                </p:cTn>
                              </p:par>
                            </p:childTnLst>
                          </p:cTn>
                        </p:par>
                        <p:par>
                          <p:cTn id="65" fill="hold">
                            <p:stCondLst>
                              <p:cond delay="4500"/>
                            </p:stCondLst>
                            <p:childTnLst>
                              <p:par>
                                <p:cTn id="66" presetID="31" presetClass="entr" presetSubtype="0" fill="hold" grpId="0" nodeType="afterEffect">
                                  <p:stCondLst>
                                    <p:cond delay="0"/>
                                  </p:stCondLst>
                                  <p:childTnLst>
                                    <p:set>
                                      <p:cBhvr>
                                        <p:cTn id="67" dur="1" fill="hold">
                                          <p:stCondLst>
                                            <p:cond delay="0"/>
                                          </p:stCondLst>
                                        </p:cTn>
                                        <p:tgtEl>
                                          <p:spTgt spid="2">
                                            <p:graphicEl>
                                              <a:dgm id="{24CCD377-B1F8-471B-B98D-847CA26947D7}"/>
                                            </p:graphicEl>
                                          </p:spTgt>
                                        </p:tgtEl>
                                        <p:attrNameLst>
                                          <p:attrName>style.visibility</p:attrName>
                                        </p:attrNameLst>
                                      </p:cBhvr>
                                      <p:to>
                                        <p:strVal val="visible"/>
                                      </p:to>
                                    </p:set>
                                    <p:anim calcmode="lin" valueType="num">
                                      <p:cBhvr>
                                        <p:cTn id="68" dur="500" fill="hold"/>
                                        <p:tgtEl>
                                          <p:spTgt spid="2">
                                            <p:graphicEl>
                                              <a:dgm id="{24CCD377-B1F8-471B-B98D-847CA26947D7}"/>
                                            </p:graphicEl>
                                          </p:spTgt>
                                        </p:tgtEl>
                                        <p:attrNameLst>
                                          <p:attrName>ppt_w</p:attrName>
                                        </p:attrNameLst>
                                      </p:cBhvr>
                                      <p:tavLst>
                                        <p:tav tm="0">
                                          <p:val>
                                            <p:fltVal val="0"/>
                                          </p:val>
                                        </p:tav>
                                        <p:tav tm="100000">
                                          <p:val>
                                            <p:strVal val="#ppt_w"/>
                                          </p:val>
                                        </p:tav>
                                      </p:tavLst>
                                    </p:anim>
                                    <p:anim calcmode="lin" valueType="num">
                                      <p:cBhvr>
                                        <p:cTn id="69" dur="500" fill="hold"/>
                                        <p:tgtEl>
                                          <p:spTgt spid="2">
                                            <p:graphicEl>
                                              <a:dgm id="{24CCD377-B1F8-471B-B98D-847CA26947D7}"/>
                                            </p:graphicEl>
                                          </p:spTgt>
                                        </p:tgtEl>
                                        <p:attrNameLst>
                                          <p:attrName>ppt_h</p:attrName>
                                        </p:attrNameLst>
                                      </p:cBhvr>
                                      <p:tavLst>
                                        <p:tav tm="0">
                                          <p:val>
                                            <p:fltVal val="0"/>
                                          </p:val>
                                        </p:tav>
                                        <p:tav tm="100000">
                                          <p:val>
                                            <p:strVal val="#ppt_h"/>
                                          </p:val>
                                        </p:tav>
                                      </p:tavLst>
                                    </p:anim>
                                    <p:anim calcmode="lin" valueType="num">
                                      <p:cBhvr>
                                        <p:cTn id="70" dur="500" fill="hold"/>
                                        <p:tgtEl>
                                          <p:spTgt spid="2">
                                            <p:graphicEl>
                                              <a:dgm id="{24CCD377-B1F8-471B-B98D-847CA26947D7}"/>
                                            </p:graphicEl>
                                          </p:spTgt>
                                        </p:tgtEl>
                                        <p:attrNameLst>
                                          <p:attrName>style.rotation</p:attrName>
                                        </p:attrNameLst>
                                      </p:cBhvr>
                                      <p:tavLst>
                                        <p:tav tm="0">
                                          <p:val>
                                            <p:fltVal val="90"/>
                                          </p:val>
                                        </p:tav>
                                        <p:tav tm="100000">
                                          <p:val>
                                            <p:fltVal val="0"/>
                                          </p:val>
                                        </p:tav>
                                      </p:tavLst>
                                    </p:anim>
                                    <p:animEffect transition="in" filter="fade">
                                      <p:cBhvr>
                                        <p:cTn id="71" dur="500"/>
                                        <p:tgtEl>
                                          <p:spTgt spid="2">
                                            <p:graphicEl>
                                              <a:dgm id="{24CCD377-B1F8-471B-B98D-847CA26947D7}"/>
                                            </p:graphicEl>
                                          </p:spTgt>
                                        </p:tgtEl>
                                      </p:cBhvr>
                                    </p:animEffect>
                                  </p:childTnLst>
                                </p:cTn>
                              </p:par>
                            </p:childTnLst>
                          </p:cTn>
                        </p:par>
                        <p:par>
                          <p:cTn id="72" fill="hold">
                            <p:stCondLst>
                              <p:cond delay="5000"/>
                            </p:stCondLst>
                            <p:childTnLst>
                              <p:par>
                                <p:cTn id="73" presetID="31" presetClass="entr" presetSubtype="0" fill="hold" grpId="0" nodeType="afterEffect">
                                  <p:stCondLst>
                                    <p:cond delay="0"/>
                                  </p:stCondLst>
                                  <p:childTnLst>
                                    <p:set>
                                      <p:cBhvr>
                                        <p:cTn id="74" dur="1" fill="hold">
                                          <p:stCondLst>
                                            <p:cond delay="0"/>
                                          </p:stCondLst>
                                        </p:cTn>
                                        <p:tgtEl>
                                          <p:spTgt spid="2">
                                            <p:graphicEl>
                                              <a:dgm id="{D7F27713-64AB-4037-881F-457B9731B494}"/>
                                            </p:graphicEl>
                                          </p:spTgt>
                                        </p:tgtEl>
                                        <p:attrNameLst>
                                          <p:attrName>style.visibility</p:attrName>
                                        </p:attrNameLst>
                                      </p:cBhvr>
                                      <p:to>
                                        <p:strVal val="visible"/>
                                      </p:to>
                                    </p:set>
                                    <p:anim calcmode="lin" valueType="num">
                                      <p:cBhvr>
                                        <p:cTn id="75" dur="500" fill="hold"/>
                                        <p:tgtEl>
                                          <p:spTgt spid="2">
                                            <p:graphicEl>
                                              <a:dgm id="{D7F27713-64AB-4037-881F-457B9731B494}"/>
                                            </p:graphicEl>
                                          </p:spTgt>
                                        </p:tgtEl>
                                        <p:attrNameLst>
                                          <p:attrName>ppt_w</p:attrName>
                                        </p:attrNameLst>
                                      </p:cBhvr>
                                      <p:tavLst>
                                        <p:tav tm="0">
                                          <p:val>
                                            <p:fltVal val="0"/>
                                          </p:val>
                                        </p:tav>
                                        <p:tav tm="100000">
                                          <p:val>
                                            <p:strVal val="#ppt_w"/>
                                          </p:val>
                                        </p:tav>
                                      </p:tavLst>
                                    </p:anim>
                                    <p:anim calcmode="lin" valueType="num">
                                      <p:cBhvr>
                                        <p:cTn id="76" dur="500" fill="hold"/>
                                        <p:tgtEl>
                                          <p:spTgt spid="2">
                                            <p:graphicEl>
                                              <a:dgm id="{D7F27713-64AB-4037-881F-457B9731B494}"/>
                                            </p:graphicEl>
                                          </p:spTgt>
                                        </p:tgtEl>
                                        <p:attrNameLst>
                                          <p:attrName>ppt_h</p:attrName>
                                        </p:attrNameLst>
                                      </p:cBhvr>
                                      <p:tavLst>
                                        <p:tav tm="0">
                                          <p:val>
                                            <p:fltVal val="0"/>
                                          </p:val>
                                        </p:tav>
                                        <p:tav tm="100000">
                                          <p:val>
                                            <p:strVal val="#ppt_h"/>
                                          </p:val>
                                        </p:tav>
                                      </p:tavLst>
                                    </p:anim>
                                    <p:anim calcmode="lin" valueType="num">
                                      <p:cBhvr>
                                        <p:cTn id="77" dur="500" fill="hold"/>
                                        <p:tgtEl>
                                          <p:spTgt spid="2">
                                            <p:graphicEl>
                                              <a:dgm id="{D7F27713-64AB-4037-881F-457B9731B494}"/>
                                            </p:graphicEl>
                                          </p:spTgt>
                                        </p:tgtEl>
                                        <p:attrNameLst>
                                          <p:attrName>style.rotation</p:attrName>
                                        </p:attrNameLst>
                                      </p:cBhvr>
                                      <p:tavLst>
                                        <p:tav tm="0">
                                          <p:val>
                                            <p:fltVal val="90"/>
                                          </p:val>
                                        </p:tav>
                                        <p:tav tm="100000">
                                          <p:val>
                                            <p:fltVal val="0"/>
                                          </p:val>
                                        </p:tav>
                                      </p:tavLst>
                                    </p:anim>
                                    <p:animEffect transition="in" filter="fade">
                                      <p:cBhvr>
                                        <p:cTn id="78" dur="500"/>
                                        <p:tgtEl>
                                          <p:spTgt spid="2">
                                            <p:graphicEl>
                                              <a:dgm id="{D7F27713-64AB-4037-881F-457B9731B494}"/>
                                            </p:graphicEl>
                                          </p:spTgt>
                                        </p:tgtEl>
                                      </p:cBhvr>
                                    </p:animEffect>
                                  </p:childTnLst>
                                </p:cTn>
                              </p:par>
                            </p:childTnLst>
                          </p:cTn>
                        </p:par>
                        <p:par>
                          <p:cTn id="79" fill="hold">
                            <p:stCondLst>
                              <p:cond delay="5500"/>
                            </p:stCondLst>
                            <p:childTnLst>
                              <p:par>
                                <p:cTn id="80" presetID="31" presetClass="entr" presetSubtype="0" fill="hold" grpId="0" nodeType="afterEffect">
                                  <p:stCondLst>
                                    <p:cond delay="0"/>
                                  </p:stCondLst>
                                  <p:childTnLst>
                                    <p:set>
                                      <p:cBhvr>
                                        <p:cTn id="81" dur="1" fill="hold">
                                          <p:stCondLst>
                                            <p:cond delay="0"/>
                                          </p:stCondLst>
                                        </p:cTn>
                                        <p:tgtEl>
                                          <p:spTgt spid="2">
                                            <p:graphicEl>
                                              <a:dgm id="{C8F31F46-85CC-4433-A199-0A20B26EEE89}"/>
                                            </p:graphicEl>
                                          </p:spTgt>
                                        </p:tgtEl>
                                        <p:attrNameLst>
                                          <p:attrName>style.visibility</p:attrName>
                                        </p:attrNameLst>
                                      </p:cBhvr>
                                      <p:to>
                                        <p:strVal val="visible"/>
                                      </p:to>
                                    </p:set>
                                    <p:anim calcmode="lin" valueType="num">
                                      <p:cBhvr>
                                        <p:cTn id="82" dur="500" fill="hold"/>
                                        <p:tgtEl>
                                          <p:spTgt spid="2">
                                            <p:graphicEl>
                                              <a:dgm id="{C8F31F46-85CC-4433-A199-0A20B26EEE89}"/>
                                            </p:graphicEl>
                                          </p:spTgt>
                                        </p:tgtEl>
                                        <p:attrNameLst>
                                          <p:attrName>ppt_w</p:attrName>
                                        </p:attrNameLst>
                                      </p:cBhvr>
                                      <p:tavLst>
                                        <p:tav tm="0">
                                          <p:val>
                                            <p:fltVal val="0"/>
                                          </p:val>
                                        </p:tav>
                                        <p:tav tm="100000">
                                          <p:val>
                                            <p:strVal val="#ppt_w"/>
                                          </p:val>
                                        </p:tav>
                                      </p:tavLst>
                                    </p:anim>
                                    <p:anim calcmode="lin" valueType="num">
                                      <p:cBhvr>
                                        <p:cTn id="83" dur="500" fill="hold"/>
                                        <p:tgtEl>
                                          <p:spTgt spid="2">
                                            <p:graphicEl>
                                              <a:dgm id="{C8F31F46-85CC-4433-A199-0A20B26EEE89}"/>
                                            </p:graphicEl>
                                          </p:spTgt>
                                        </p:tgtEl>
                                        <p:attrNameLst>
                                          <p:attrName>ppt_h</p:attrName>
                                        </p:attrNameLst>
                                      </p:cBhvr>
                                      <p:tavLst>
                                        <p:tav tm="0">
                                          <p:val>
                                            <p:fltVal val="0"/>
                                          </p:val>
                                        </p:tav>
                                        <p:tav tm="100000">
                                          <p:val>
                                            <p:strVal val="#ppt_h"/>
                                          </p:val>
                                        </p:tav>
                                      </p:tavLst>
                                    </p:anim>
                                    <p:anim calcmode="lin" valueType="num">
                                      <p:cBhvr>
                                        <p:cTn id="84" dur="500" fill="hold"/>
                                        <p:tgtEl>
                                          <p:spTgt spid="2">
                                            <p:graphicEl>
                                              <a:dgm id="{C8F31F46-85CC-4433-A199-0A20B26EEE89}"/>
                                            </p:graphicEl>
                                          </p:spTgt>
                                        </p:tgtEl>
                                        <p:attrNameLst>
                                          <p:attrName>style.rotation</p:attrName>
                                        </p:attrNameLst>
                                      </p:cBhvr>
                                      <p:tavLst>
                                        <p:tav tm="0">
                                          <p:val>
                                            <p:fltVal val="90"/>
                                          </p:val>
                                        </p:tav>
                                        <p:tav tm="100000">
                                          <p:val>
                                            <p:fltVal val="0"/>
                                          </p:val>
                                        </p:tav>
                                      </p:tavLst>
                                    </p:anim>
                                    <p:animEffect transition="in" filter="fade">
                                      <p:cBhvr>
                                        <p:cTn id="85" dur="500"/>
                                        <p:tgtEl>
                                          <p:spTgt spid="2">
                                            <p:graphicEl>
                                              <a:dgm id="{C8F31F46-85CC-4433-A199-0A20B26EEE89}"/>
                                            </p:graphicEl>
                                          </p:spTgt>
                                        </p:tgtEl>
                                      </p:cBhvr>
                                    </p:animEffect>
                                  </p:childTnLst>
                                </p:cTn>
                              </p:par>
                            </p:childTnLst>
                          </p:cTn>
                        </p:par>
                        <p:par>
                          <p:cTn id="86" fill="hold">
                            <p:stCondLst>
                              <p:cond delay="6000"/>
                            </p:stCondLst>
                            <p:childTnLst>
                              <p:par>
                                <p:cTn id="87" presetID="31" presetClass="entr" presetSubtype="0" fill="hold" grpId="0" nodeType="afterEffect">
                                  <p:stCondLst>
                                    <p:cond delay="0"/>
                                  </p:stCondLst>
                                  <p:childTnLst>
                                    <p:set>
                                      <p:cBhvr>
                                        <p:cTn id="88" dur="1" fill="hold">
                                          <p:stCondLst>
                                            <p:cond delay="0"/>
                                          </p:stCondLst>
                                        </p:cTn>
                                        <p:tgtEl>
                                          <p:spTgt spid="2">
                                            <p:graphicEl>
                                              <a:dgm id="{AB068650-DE05-468C-B501-62FF17B2A6D4}"/>
                                            </p:graphicEl>
                                          </p:spTgt>
                                        </p:tgtEl>
                                        <p:attrNameLst>
                                          <p:attrName>style.visibility</p:attrName>
                                        </p:attrNameLst>
                                      </p:cBhvr>
                                      <p:to>
                                        <p:strVal val="visible"/>
                                      </p:to>
                                    </p:set>
                                    <p:anim calcmode="lin" valueType="num">
                                      <p:cBhvr>
                                        <p:cTn id="89" dur="500" fill="hold"/>
                                        <p:tgtEl>
                                          <p:spTgt spid="2">
                                            <p:graphicEl>
                                              <a:dgm id="{AB068650-DE05-468C-B501-62FF17B2A6D4}"/>
                                            </p:graphicEl>
                                          </p:spTgt>
                                        </p:tgtEl>
                                        <p:attrNameLst>
                                          <p:attrName>ppt_w</p:attrName>
                                        </p:attrNameLst>
                                      </p:cBhvr>
                                      <p:tavLst>
                                        <p:tav tm="0">
                                          <p:val>
                                            <p:fltVal val="0"/>
                                          </p:val>
                                        </p:tav>
                                        <p:tav tm="100000">
                                          <p:val>
                                            <p:strVal val="#ppt_w"/>
                                          </p:val>
                                        </p:tav>
                                      </p:tavLst>
                                    </p:anim>
                                    <p:anim calcmode="lin" valueType="num">
                                      <p:cBhvr>
                                        <p:cTn id="90" dur="500" fill="hold"/>
                                        <p:tgtEl>
                                          <p:spTgt spid="2">
                                            <p:graphicEl>
                                              <a:dgm id="{AB068650-DE05-468C-B501-62FF17B2A6D4}"/>
                                            </p:graphicEl>
                                          </p:spTgt>
                                        </p:tgtEl>
                                        <p:attrNameLst>
                                          <p:attrName>ppt_h</p:attrName>
                                        </p:attrNameLst>
                                      </p:cBhvr>
                                      <p:tavLst>
                                        <p:tav tm="0">
                                          <p:val>
                                            <p:fltVal val="0"/>
                                          </p:val>
                                        </p:tav>
                                        <p:tav tm="100000">
                                          <p:val>
                                            <p:strVal val="#ppt_h"/>
                                          </p:val>
                                        </p:tav>
                                      </p:tavLst>
                                    </p:anim>
                                    <p:anim calcmode="lin" valueType="num">
                                      <p:cBhvr>
                                        <p:cTn id="91" dur="500" fill="hold"/>
                                        <p:tgtEl>
                                          <p:spTgt spid="2">
                                            <p:graphicEl>
                                              <a:dgm id="{AB068650-DE05-468C-B501-62FF17B2A6D4}"/>
                                            </p:graphicEl>
                                          </p:spTgt>
                                        </p:tgtEl>
                                        <p:attrNameLst>
                                          <p:attrName>style.rotation</p:attrName>
                                        </p:attrNameLst>
                                      </p:cBhvr>
                                      <p:tavLst>
                                        <p:tav tm="0">
                                          <p:val>
                                            <p:fltVal val="90"/>
                                          </p:val>
                                        </p:tav>
                                        <p:tav tm="100000">
                                          <p:val>
                                            <p:fltVal val="0"/>
                                          </p:val>
                                        </p:tav>
                                      </p:tavLst>
                                    </p:anim>
                                    <p:animEffect transition="in" filter="fade">
                                      <p:cBhvr>
                                        <p:cTn id="92" dur="500"/>
                                        <p:tgtEl>
                                          <p:spTgt spid="2">
                                            <p:graphicEl>
                                              <a:dgm id="{AB068650-DE05-468C-B501-62FF17B2A6D4}"/>
                                            </p:graphicEl>
                                          </p:spTgt>
                                        </p:tgtEl>
                                      </p:cBhvr>
                                    </p:animEffect>
                                  </p:childTnLst>
                                </p:cTn>
                              </p:par>
                            </p:childTnLst>
                          </p:cTn>
                        </p:par>
                        <p:par>
                          <p:cTn id="93" fill="hold">
                            <p:stCondLst>
                              <p:cond delay="6500"/>
                            </p:stCondLst>
                            <p:childTnLst>
                              <p:par>
                                <p:cTn id="94" presetID="2" presetClass="entr" presetSubtype="4" fill="hold" grpId="0" nodeType="after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additive="base">
                                        <p:cTn id="96" dur="500" fill="hold"/>
                                        <p:tgtEl>
                                          <p:spTgt spid="13"/>
                                        </p:tgtEl>
                                        <p:attrNameLst>
                                          <p:attrName>ppt_x</p:attrName>
                                        </p:attrNameLst>
                                      </p:cBhvr>
                                      <p:tavLst>
                                        <p:tav tm="0">
                                          <p:val>
                                            <p:strVal val="#ppt_x"/>
                                          </p:val>
                                        </p:tav>
                                        <p:tav tm="100000">
                                          <p:val>
                                            <p:strVal val="#ppt_x"/>
                                          </p:val>
                                        </p:tav>
                                      </p:tavLst>
                                    </p:anim>
                                    <p:anim calcmode="lin" valueType="num">
                                      <p:cBhvr additive="base">
                                        <p:cTn id="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11"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B020-5B3F-43B5-BB59-F0B59ABC221A}"/>
              </a:ext>
            </a:extLst>
          </p:cNvPr>
          <p:cNvSpPr>
            <a:spLocks noGrp="1"/>
          </p:cNvSpPr>
          <p:nvPr>
            <p:ph type="title"/>
          </p:nvPr>
        </p:nvSpPr>
        <p:spPr/>
        <p:txBody>
          <a:bodyPr/>
          <a:lstStyle/>
          <a:p>
            <a:br>
              <a:rPr lang="en-US" b="1" dirty="0"/>
            </a:br>
            <a:endParaRPr lang="en-SG" dirty="0"/>
          </a:p>
        </p:txBody>
      </p:sp>
      <p:graphicFrame>
        <p:nvGraphicFramePr>
          <p:cNvPr id="5" name="Content Placeholder 4">
            <a:extLst>
              <a:ext uri="{FF2B5EF4-FFF2-40B4-BE49-F238E27FC236}">
                <a16:creationId xmlns:a16="http://schemas.microsoft.com/office/drawing/2014/main" id="{37F06CC9-9AC2-409E-B76F-9ABBDE2871DE}"/>
              </a:ext>
            </a:extLst>
          </p:cNvPr>
          <p:cNvGraphicFramePr>
            <a:graphicFrameLocks noGrp="1"/>
          </p:cNvGraphicFramePr>
          <p:nvPr>
            <p:ph sz="half" idx="1"/>
            <p:extLst>
              <p:ext uri="{D42A27DB-BD31-4B8C-83A1-F6EECF244321}">
                <p14:modId xmlns:p14="http://schemas.microsoft.com/office/powerpoint/2010/main" val="303372380"/>
              </p:ext>
            </p:extLst>
          </p:nvPr>
        </p:nvGraphicFramePr>
        <p:xfrm>
          <a:off x="962027" y="1152525"/>
          <a:ext cx="8610599" cy="557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40E38347-CA06-4EEF-8555-AE3846100A29}"/>
              </a:ext>
            </a:extLst>
          </p:cNvPr>
          <p:cNvSpPr>
            <a:spLocks noGrp="1"/>
          </p:cNvSpPr>
          <p:nvPr>
            <p:ph sz="half" idx="2"/>
          </p:nvPr>
        </p:nvSpPr>
        <p:spPr/>
        <p:txBody>
          <a:bodyPr>
            <a:normAutofit/>
          </a:bodyPr>
          <a:lstStyle/>
          <a:p>
            <a:pPr marL="0" indent="0" algn="ctr">
              <a:lnSpc>
                <a:spcPts val="1900"/>
              </a:lnSpc>
              <a:buNone/>
            </a:pPr>
            <a:endParaRPr lang="en-US" b="1" dirty="0"/>
          </a:p>
          <a:p>
            <a:endParaRPr lang="en-SG" dirty="0"/>
          </a:p>
        </p:txBody>
      </p:sp>
      <p:sp>
        <p:nvSpPr>
          <p:cNvPr id="6" name="Title 1">
            <a:extLst>
              <a:ext uri="{FF2B5EF4-FFF2-40B4-BE49-F238E27FC236}">
                <a16:creationId xmlns:a16="http://schemas.microsoft.com/office/drawing/2014/main" id="{2D439C8F-D839-4831-9029-CE8F0AA28F4D}"/>
              </a:ext>
            </a:extLst>
          </p:cNvPr>
          <p:cNvSpPr txBox="1">
            <a:spLocks/>
          </p:cNvSpPr>
          <p:nvPr/>
        </p:nvSpPr>
        <p:spPr>
          <a:xfrm>
            <a:off x="838200" y="365129"/>
            <a:ext cx="10515600" cy="652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DATA UNDERSTANDING</a:t>
            </a:r>
            <a:endParaRPr lang="en-SG" sz="4000" dirty="0"/>
          </a:p>
        </p:txBody>
      </p:sp>
      <p:sp>
        <p:nvSpPr>
          <p:cNvPr id="3" name="Arrow: Down 2">
            <a:extLst>
              <a:ext uri="{FF2B5EF4-FFF2-40B4-BE49-F238E27FC236}">
                <a16:creationId xmlns:a16="http://schemas.microsoft.com/office/drawing/2014/main" id="{ECC5CDEC-6C71-4C5E-9A06-556B1C049715}"/>
              </a:ext>
            </a:extLst>
          </p:cNvPr>
          <p:cNvSpPr/>
          <p:nvPr/>
        </p:nvSpPr>
        <p:spPr>
          <a:xfrm rot="4356283">
            <a:off x="8118473" y="649907"/>
            <a:ext cx="635000"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8745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9"/>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19507C0-2AD9-407F-B7A3-FD18DA9BFA35}"/>
              </a:ext>
            </a:extLst>
          </p:cNvPr>
          <p:cNvSpPr txBox="1"/>
          <p:nvPr/>
        </p:nvSpPr>
        <p:spPr>
          <a:xfrm>
            <a:off x="4631536" y="338230"/>
            <a:ext cx="2665487" cy="400110"/>
          </a:xfrm>
          <a:prstGeom prst="rect">
            <a:avLst/>
          </a:prstGeom>
          <a:noFill/>
        </p:spPr>
        <p:txBody>
          <a:bodyPr wrap="square">
            <a:spAutoFit/>
          </a:bodyPr>
          <a:lstStyle/>
          <a:p>
            <a:r>
              <a:rPr lang="en-US" sz="2000" b="1" dirty="0">
                <a:solidFill>
                  <a:schemeClr val="tx1">
                    <a:lumMod val="75000"/>
                    <a:lumOff val="25000"/>
                  </a:schemeClr>
                </a:solidFill>
                <a:latin typeface="Helvetica Neue"/>
              </a:rPr>
              <a:t>Project</a:t>
            </a:r>
            <a:r>
              <a:rPr lang="en-US" b="1" dirty="0">
                <a:solidFill>
                  <a:schemeClr val="tx1">
                    <a:lumMod val="75000"/>
                    <a:lumOff val="25000"/>
                  </a:schemeClr>
                </a:solidFill>
                <a:latin typeface="Helvetica Neue"/>
              </a:rPr>
              <a:t> </a:t>
            </a:r>
            <a:r>
              <a:rPr lang="en-US" sz="2000" b="1" dirty="0">
                <a:solidFill>
                  <a:schemeClr val="tx1">
                    <a:lumMod val="75000"/>
                    <a:lumOff val="25000"/>
                  </a:schemeClr>
                </a:solidFill>
                <a:latin typeface="Helvetica Neue"/>
              </a:rPr>
              <a:t>Analysis</a:t>
            </a:r>
            <a:endParaRPr lang="en-SG" b="1" dirty="0">
              <a:latin typeface="Helvetica Neue"/>
            </a:endParaRPr>
          </a:p>
        </p:txBody>
      </p:sp>
      <p:sp>
        <p:nvSpPr>
          <p:cNvPr id="17" name="Title 1">
            <a:extLst>
              <a:ext uri="{FF2B5EF4-FFF2-40B4-BE49-F238E27FC236}">
                <a16:creationId xmlns:a16="http://schemas.microsoft.com/office/drawing/2014/main" id="{058E2E2F-0CD2-4079-8AE1-397636828888}"/>
              </a:ext>
            </a:extLst>
          </p:cNvPr>
          <p:cNvSpPr txBox="1">
            <a:spLocks/>
          </p:cNvSpPr>
          <p:nvPr/>
        </p:nvSpPr>
        <p:spPr>
          <a:xfrm>
            <a:off x="752475" y="835754"/>
            <a:ext cx="10058400" cy="8234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a:lstStyle>
          <a:p>
            <a:pPr algn="ctr">
              <a:lnSpc>
                <a:spcPct val="107000"/>
              </a:lnSpc>
              <a:spcAft>
                <a:spcPts val="800"/>
              </a:spcAft>
              <a:defRPr/>
            </a:pPr>
            <a:br>
              <a:rPr lang="en-US" sz="1800" b="1" u="sng" dirty="0">
                <a:solidFill>
                  <a:srgbClr val="000000">
                    <a:lumMod val="85000"/>
                    <a:lumOff val="15000"/>
                  </a:srgbClr>
                </a:solidFill>
                <a:highlight>
                  <a:srgbClr val="00FF00"/>
                </a:highlight>
                <a:latin typeface="Arial" panose="020B0604020202020204" pitchFamily="34" charset="0"/>
                <a:ea typeface="MS Mincho" panose="02020609040205080304" pitchFamily="49" charset="-128"/>
                <a:cs typeface="Times New Roman" panose="02020603050405020304" pitchFamily="18" charset="0"/>
              </a:rPr>
            </a:br>
            <a:br>
              <a:rPr lang="en-US" sz="1800" b="1" u="sng" dirty="0">
                <a:solidFill>
                  <a:srgbClr val="000000">
                    <a:lumMod val="85000"/>
                    <a:lumOff val="15000"/>
                  </a:srgbClr>
                </a:solidFill>
                <a:highlight>
                  <a:srgbClr val="00FF00"/>
                </a:highlight>
                <a:latin typeface="Arial" panose="020B0604020202020204" pitchFamily="34" charset="0"/>
                <a:ea typeface="MS Mincho" panose="02020609040205080304" pitchFamily="49" charset="-128"/>
                <a:cs typeface="Times New Roman" panose="02020603050405020304" pitchFamily="18" charset="0"/>
              </a:rPr>
            </a:br>
            <a:r>
              <a:rPr lang="en-US" sz="2400" dirty="0">
                <a:solidFill>
                  <a:srgbClr val="000000">
                    <a:lumMod val="85000"/>
                    <a:lumOff val="15000"/>
                  </a:srgbClr>
                </a:solidFill>
                <a:highlight>
                  <a:srgbClr val="00FFFF"/>
                </a:highlight>
                <a:latin typeface="Georgia Pro Cond Black" panose="02020404030301010803"/>
              </a:rPr>
              <a:t>Dataset : Used car</a:t>
            </a:r>
            <a:br>
              <a:rPr lang="en-US" sz="1800" dirty="0">
                <a:solidFill>
                  <a:srgbClr val="000000">
                    <a:lumMod val="85000"/>
                    <a:lumOff val="15000"/>
                  </a:srgbClr>
                </a:solidFill>
                <a:highlight>
                  <a:srgbClr val="00FFFF"/>
                </a:highlight>
                <a:latin typeface="Georgia Pro Cond Black" panose="02020404030301010803"/>
              </a:rPr>
            </a:br>
            <a:r>
              <a:rPr lang="en-US" sz="1800" b="1" u="sng" dirty="0">
                <a:solidFill>
                  <a:srgbClr val="000000">
                    <a:lumMod val="85000"/>
                    <a:lumOff val="15000"/>
                  </a:srgbClr>
                </a:solidFill>
                <a:highlight>
                  <a:srgbClr val="00FFFF"/>
                </a:highlight>
                <a:latin typeface="Arial" panose="020B0604020202020204" pitchFamily="34" charset="0"/>
                <a:ea typeface="MS Mincho" panose="02020609040205080304" pitchFamily="49" charset="-128"/>
                <a:cs typeface="Times New Roman" panose="02020603050405020304" pitchFamily="18" charset="0"/>
              </a:rPr>
              <a:t>About dataset</a:t>
            </a:r>
            <a:br>
              <a:rPr lang="en-US" sz="1800" dirty="0">
                <a:solidFill>
                  <a:srgbClr val="000000">
                    <a:lumMod val="85000"/>
                    <a:lumOff val="15000"/>
                  </a:srgbClr>
                </a:solidFill>
                <a:highlight>
                  <a:srgbClr val="00FFFF"/>
                </a:highlight>
                <a:latin typeface="Calibri" panose="020F0502020204030204" pitchFamily="34" charset="0"/>
                <a:ea typeface="MS Mincho" panose="02020609040205080304" pitchFamily="49" charset="-128"/>
                <a:cs typeface="Times New Roman" panose="02020603050405020304" pitchFamily="18" charset="0"/>
              </a:rPr>
            </a:br>
            <a:r>
              <a:rPr lang="en-US" sz="1800" dirty="0">
                <a:solidFill>
                  <a:srgbClr val="000000">
                    <a:lumMod val="85000"/>
                    <a:lumOff val="15000"/>
                  </a:srgbClr>
                </a:solidFill>
                <a:highlight>
                  <a:srgbClr val="00FFFF"/>
                </a:highlight>
                <a:latin typeface="Arial" panose="020B0604020202020204" pitchFamily="34" charset="0"/>
                <a:ea typeface="MS Mincho" panose="02020609040205080304" pitchFamily="49" charset="-128"/>
                <a:cs typeface="Times New Roman" panose="02020603050405020304" pitchFamily="18" charset="0"/>
              </a:rPr>
              <a:t>Definitions of the columns are found below.</a:t>
            </a:r>
            <a:br>
              <a:rPr lang="en-US" sz="1800" dirty="0">
                <a:solidFill>
                  <a:srgbClr val="000000">
                    <a:lumMod val="85000"/>
                    <a:lumOff val="15000"/>
                  </a:srgbClr>
                </a:solidFill>
                <a:highlight>
                  <a:srgbClr val="00FFFF"/>
                </a:highlight>
                <a:latin typeface="Calibri" panose="020F0502020204030204" pitchFamily="34" charset="0"/>
                <a:ea typeface="MS Mincho" panose="02020609040205080304" pitchFamily="49" charset="-128"/>
                <a:cs typeface="Times New Roman" panose="02020603050405020304" pitchFamily="18" charset="0"/>
              </a:rPr>
            </a:br>
            <a:endParaRPr lang="en-US" sz="3600" dirty="0">
              <a:solidFill>
                <a:srgbClr val="000000">
                  <a:lumMod val="85000"/>
                  <a:lumOff val="15000"/>
                </a:srgbClr>
              </a:solidFill>
              <a:highlight>
                <a:srgbClr val="00FFFF"/>
              </a:highlight>
              <a:latin typeface="Georgia Pro Cond Black" panose="02020404030301010803"/>
            </a:endParaRPr>
          </a:p>
        </p:txBody>
      </p:sp>
      <p:graphicFrame>
        <p:nvGraphicFramePr>
          <p:cNvPr id="18" name="Table 17">
            <a:extLst>
              <a:ext uri="{FF2B5EF4-FFF2-40B4-BE49-F238E27FC236}">
                <a16:creationId xmlns:a16="http://schemas.microsoft.com/office/drawing/2014/main" id="{3D91D807-D0E5-4B02-8420-4CE8B71CBBFE}"/>
              </a:ext>
            </a:extLst>
          </p:cNvPr>
          <p:cNvGraphicFramePr>
            <a:graphicFrameLocks noGrp="1"/>
          </p:cNvGraphicFramePr>
          <p:nvPr>
            <p:extLst>
              <p:ext uri="{D42A27DB-BD31-4B8C-83A1-F6EECF244321}">
                <p14:modId xmlns:p14="http://schemas.microsoft.com/office/powerpoint/2010/main" val="1151717189"/>
              </p:ext>
            </p:extLst>
          </p:nvPr>
        </p:nvGraphicFramePr>
        <p:xfrm>
          <a:off x="1592830" y="1905160"/>
          <a:ext cx="9006349" cy="4614613"/>
        </p:xfrm>
        <a:graphic>
          <a:graphicData uri="http://schemas.openxmlformats.org/drawingml/2006/table">
            <a:tbl>
              <a:tblPr firstRow="1" firstCol="1" bandRow="1">
                <a:tableStyleId>{5C22544A-7EE6-4342-B048-85BDC9FD1C3A}</a:tableStyleId>
              </a:tblPr>
              <a:tblGrid>
                <a:gridCol w="1777943">
                  <a:extLst>
                    <a:ext uri="{9D8B030D-6E8A-4147-A177-3AD203B41FA5}">
                      <a16:colId xmlns:a16="http://schemas.microsoft.com/office/drawing/2014/main" val="2839364021"/>
                    </a:ext>
                  </a:extLst>
                </a:gridCol>
                <a:gridCol w="7228406">
                  <a:extLst>
                    <a:ext uri="{9D8B030D-6E8A-4147-A177-3AD203B41FA5}">
                      <a16:colId xmlns:a16="http://schemas.microsoft.com/office/drawing/2014/main" val="3645044169"/>
                    </a:ext>
                  </a:extLst>
                </a:gridCol>
              </a:tblGrid>
              <a:tr h="221879">
                <a:tc>
                  <a:txBody>
                    <a:bodyPr/>
                    <a:lstStyle/>
                    <a:p>
                      <a:pPr>
                        <a:lnSpc>
                          <a:spcPct val="107000"/>
                        </a:lnSpc>
                        <a:spcAft>
                          <a:spcPts val="800"/>
                        </a:spcAft>
                      </a:pPr>
                      <a:r>
                        <a:rPr lang="en-SG" sz="1100">
                          <a:effectLst/>
                        </a:rPr>
                        <a:t>Attribute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07000"/>
                        </a:lnSpc>
                        <a:spcAft>
                          <a:spcPts val="800"/>
                        </a:spcAft>
                      </a:pPr>
                      <a:r>
                        <a:rPr lang="en-SG" sz="1100">
                          <a:effectLst/>
                        </a:rPr>
                        <a:t>Description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003328803"/>
                  </a:ext>
                </a:extLst>
              </a:tr>
              <a:tr h="221879">
                <a:tc>
                  <a:txBody>
                    <a:bodyPr/>
                    <a:lstStyle/>
                    <a:p>
                      <a:pPr>
                        <a:lnSpc>
                          <a:spcPct val="115000"/>
                        </a:lnSpc>
                        <a:spcAft>
                          <a:spcPts val="800"/>
                        </a:spcAft>
                      </a:pPr>
                      <a:r>
                        <a:rPr lang="en-SG" sz="1100">
                          <a:effectLst/>
                        </a:rPr>
                        <a:t>Name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brand and model of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346729015"/>
                  </a:ext>
                </a:extLst>
              </a:tr>
              <a:tr h="443761">
                <a:tc>
                  <a:txBody>
                    <a:bodyPr/>
                    <a:lstStyle/>
                    <a:p>
                      <a:pPr>
                        <a:lnSpc>
                          <a:spcPct val="115000"/>
                        </a:lnSpc>
                        <a:spcAft>
                          <a:spcPts val="800"/>
                        </a:spcAft>
                      </a:pPr>
                      <a:r>
                        <a:rPr lang="en-SG" sz="1100">
                          <a:effectLst/>
                        </a:rPr>
                        <a:t>Location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location in which the car is being sold or is available for purchase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422541026"/>
                  </a:ext>
                </a:extLst>
              </a:tr>
              <a:tr h="221879">
                <a:tc>
                  <a:txBody>
                    <a:bodyPr/>
                    <a:lstStyle/>
                    <a:p>
                      <a:pPr>
                        <a:lnSpc>
                          <a:spcPct val="115000"/>
                        </a:lnSpc>
                        <a:spcAft>
                          <a:spcPts val="800"/>
                        </a:spcAft>
                      </a:pPr>
                      <a:r>
                        <a:rPr lang="en-SG" sz="1100">
                          <a:effectLst/>
                        </a:rPr>
                        <a:t>Year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year or edition of the model</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535670868"/>
                  </a:ext>
                </a:extLst>
              </a:tr>
              <a:tr h="443761">
                <a:tc>
                  <a:txBody>
                    <a:bodyPr/>
                    <a:lstStyle/>
                    <a:p>
                      <a:pPr>
                        <a:lnSpc>
                          <a:spcPct val="115000"/>
                        </a:lnSpc>
                        <a:spcAft>
                          <a:spcPts val="800"/>
                        </a:spcAft>
                      </a:pPr>
                      <a:r>
                        <a:rPr lang="en-SG" sz="1100">
                          <a:effectLst/>
                        </a:rPr>
                        <a:t>Kilometers_Driven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total kilometer driven in the car by the previous owner(s) in KM</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517859513"/>
                  </a:ext>
                </a:extLst>
              </a:tr>
              <a:tr h="221879">
                <a:tc>
                  <a:txBody>
                    <a:bodyPr/>
                    <a:lstStyle/>
                    <a:p>
                      <a:pPr>
                        <a:lnSpc>
                          <a:spcPct val="115000"/>
                        </a:lnSpc>
                        <a:spcAft>
                          <a:spcPts val="800"/>
                        </a:spcAft>
                      </a:pPr>
                      <a:r>
                        <a:rPr lang="en-SG" sz="1100">
                          <a:effectLst/>
                        </a:rPr>
                        <a:t>Fuel_Type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type of fuel used by the car</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702295565"/>
                  </a:ext>
                </a:extLst>
              </a:tr>
              <a:tr h="221879">
                <a:tc>
                  <a:txBody>
                    <a:bodyPr/>
                    <a:lstStyle/>
                    <a:p>
                      <a:pPr>
                        <a:lnSpc>
                          <a:spcPct val="115000"/>
                        </a:lnSpc>
                        <a:spcAft>
                          <a:spcPts val="800"/>
                        </a:spcAft>
                      </a:pPr>
                      <a:r>
                        <a:rPr lang="en-SG" sz="1100">
                          <a:effectLst/>
                        </a:rPr>
                        <a:t>Transmission</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type of transmission used by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60289243"/>
                  </a:ext>
                </a:extLst>
              </a:tr>
              <a:tr h="443761">
                <a:tc>
                  <a:txBody>
                    <a:bodyPr/>
                    <a:lstStyle/>
                    <a:p>
                      <a:pPr>
                        <a:lnSpc>
                          <a:spcPct val="115000"/>
                        </a:lnSpc>
                        <a:spcAft>
                          <a:spcPts val="800"/>
                        </a:spcAft>
                      </a:pPr>
                      <a:r>
                        <a:rPr lang="en-SG" sz="1100">
                          <a:effectLst/>
                        </a:rPr>
                        <a:t>Owner_Type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Whether the ownership is Firsthand, Second hand or other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692747181"/>
                  </a:ext>
                </a:extLst>
              </a:tr>
              <a:tr h="443761">
                <a:tc>
                  <a:txBody>
                    <a:bodyPr/>
                    <a:lstStyle/>
                    <a:p>
                      <a:pPr>
                        <a:lnSpc>
                          <a:spcPct val="115000"/>
                        </a:lnSpc>
                        <a:spcAft>
                          <a:spcPts val="800"/>
                        </a:spcAft>
                      </a:pPr>
                      <a:r>
                        <a:rPr lang="en-SG" sz="1100">
                          <a:effectLst/>
                        </a:rPr>
                        <a:t>Mileage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standard mileage offered by the car company in kmpl or km/kg</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1775549334"/>
                  </a:ext>
                </a:extLst>
              </a:tr>
              <a:tr h="443761">
                <a:tc>
                  <a:txBody>
                    <a:bodyPr/>
                    <a:lstStyle/>
                    <a:p>
                      <a:pPr>
                        <a:lnSpc>
                          <a:spcPct val="115000"/>
                        </a:lnSpc>
                        <a:spcAft>
                          <a:spcPts val="800"/>
                        </a:spcAft>
                      </a:pPr>
                      <a:r>
                        <a:rPr lang="en-SG" sz="1100">
                          <a:effectLst/>
                        </a:rPr>
                        <a:t>Engine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displacement volume of the engine in cc</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43034151"/>
                  </a:ext>
                </a:extLst>
              </a:tr>
              <a:tr h="443761">
                <a:tc>
                  <a:txBody>
                    <a:bodyPr/>
                    <a:lstStyle/>
                    <a:p>
                      <a:pPr>
                        <a:lnSpc>
                          <a:spcPct val="115000"/>
                        </a:lnSpc>
                        <a:spcAft>
                          <a:spcPts val="800"/>
                        </a:spcAft>
                      </a:pPr>
                      <a:r>
                        <a:rPr lang="en-SG" sz="1100">
                          <a:effectLst/>
                        </a:rPr>
                        <a:t>Power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maximum power of the engine in bhp</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300208466"/>
                  </a:ext>
                </a:extLst>
              </a:tr>
              <a:tr h="221879">
                <a:tc>
                  <a:txBody>
                    <a:bodyPr/>
                    <a:lstStyle/>
                    <a:p>
                      <a:pPr>
                        <a:lnSpc>
                          <a:spcPct val="115000"/>
                        </a:lnSpc>
                        <a:spcAft>
                          <a:spcPts val="800"/>
                        </a:spcAft>
                      </a:pPr>
                      <a:r>
                        <a:rPr lang="en-SG" sz="1100">
                          <a:effectLst/>
                        </a:rPr>
                        <a:t>Seats</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number of seats in the car</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92459762"/>
                  </a:ext>
                </a:extLst>
              </a:tr>
              <a:tr h="221879">
                <a:tc>
                  <a:txBody>
                    <a:bodyPr/>
                    <a:lstStyle/>
                    <a:p>
                      <a:pPr>
                        <a:lnSpc>
                          <a:spcPct val="115000"/>
                        </a:lnSpc>
                        <a:spcAft>
                          <a:spcPts val="800"/>
                        </a:spcAft>
                      </a:pPr>
                      <a:r>
                        <a:rPr lang="en-SG" sz="1100">
                          <a:effectLst/>
                        </a:rPr>
                        <a:t>New_Price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dirty="0">
                          <a:effectLst/>
                        </a:rPr>
                        <a:t>Price of new model</a:t>
                      </a:r>
                      <a:endParaRPr lang="en-SG"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3926111559"/>
                  </a:ext>
                </a:extLst>
              </a:tr>
              <a:tr h="221879">
                <a:tc>
                  <a:txBody>
                    <a:bodyPr/>
                    <a:lstStyle/>
                    <a:p>
                      <a:pPr>
                        <a:lnSpc>
                          <a:spcPct val="115000"/>
                        </a:lnSpc>
                        <a:spcAft>
                          <a:spcPts val="800"/>
                        </a:spcAft>
                      </a:pPr>
                      <a:r>
                        <a:rPr lang="en-SG" sz="1100">
                          <a:effectLst/>
                        </a:rPr>
                        <a:t>Price</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tc>
                  <a:txBody>
                    <a:bodyPr/>
                    <a:lstStyle/>
                    <a:p>
                      <a:pPr>
                        <a:lnSpc>
                          <a:spcPct val="115000"/>
                        </a:lnSpc>
                        <a:spcAft>
                          <a:spcPts val="800"/>
                        </a:spcAft>
                      </a:pPr>
                      <a:r>
                        <a:rPr lang="en-SG" sz="1100">
                          <a:effectLst/>
                        </a:rPr>
                        <a:t>The price of the used car in INR Lakhs</a:t>
                      </a:r>
                      <a:endParaRPr lang="en-SG" sz="1100">
                        <a:effectLst/>
                        <a:latin typeface="Calibri" panose="020F0502020204030204" pitchFamily="34" charset="0"/>
                        <a:ea typeface="MS Mincho" panose="02020609040205080304" pitchFamily="49" charset="-128"/>
                        <a:cs typeface="Times New Roman" panose="02020603050405020304" pitchFamily="18" charset="0"/>
                      </a:endParaRPr>
                    </a:p>
                  </a:txBody>
                  <a:tcPr marL="65995" marR="65995" marT="0" marB="0" anchor="b"/>
                </a:tc>
                <a:extLst>
                  <a:ext uri="{0D108BD9-81ED-4DB2-BD59-A6C34878D82A}">
                    <a16:rowId xmlns:a16="http://schemas.microsoft.com/office/drawing/2014/main" val="2122452888"/>
                  </a:ext>
                </a:extLst>
              </a:tr>
              <a:tr h="177015">
                <a:tc>
                  <a:txBody>
                    <a:bodyPr/>
                    <a:lstStyle/>
                    <a:p>
                      <a:pPr>
                        <a:lnSpc>
                          <a:spcPct val="107000"/>
                        </a:lnSpc>
                      </a:pPr>
                      <a:endParaRPr lang="en-SG" sz="1100">
                        <a:effectLst/>
                        <a:latin typeface="Calibri" panose="020F0502020204030204" pitchFamily="34" charset="0"/>
                        <a:cs typeface="Times New Roman" panose="02020603050405020304" pitchFamily="18" charset="0"/>
                      </a:endParaRPr>
                    </a:p>
                  </a:txBody>
                  <a:tcPr marL="65995" marR="65995" marT="0" marB="0" anchor="b"/>
                </a:tc>
                <a:tc>
                  <a:txBody>
                    <a:bodyPr/>
                    <a:lstStyle/>
                    <a:p>
                      <a:pPr>
                        <a:lnSpc>
                          <a:spcPct val="107000"/>
                        </a:lnSpc>
                      </a:pPr>
                      <a:endParaRPr lang="en-SG" sz="1100" dirty="0">
                        <a:effectLst/>
                        <a:latin typeface="Calibri" panose="020F0502020204030204" pitchFamily="34" charset="0"/>
                        <a:cs typeface="Times New Roman" panose="02020603050405020304" pitchFamily="18" charset="0"/>
                      </a:endParaRPr>
                    </a:p>
                  </a:txBody>
                  <a:tcPr marL="65995" marR="65995" marT="0" marB="0" anchor="b"/>
                </a:tc>
                <a:extLst>
                  <a:ext uri="{0D108BD9-81ED-4DB2-BD59-A6C34878D82A}">
                    <a16:rowId xmlns:a16="http://schemas.microsoft.com/office/drawing/2014/main" val="3334965272"/>
                  </a:ext>
                </a:extLst>
              </a:tr>
            </a:tbl>
          </a:graphicData>
        </a:graphic>
      </p:graphicFrame>
      <p:sp>
        <p:nvSpPr>
          <p:cNvPr id="21" name="Rectangle 2">
            <a:extLst>
              <a:ext uri="{FF2B5EF4-FFF2-40B4-BE49-F238E27FC236}">
                <a16:creationId xmlns:a16="http://schemas.microsoft.com/office/drawing/2014/main" id="{EFFBC159-EAD0-4AD6-B597-8E839FA7C76D}"/>
              </a:ext>
            </a:extLst>
          </p:cNvPr>
          <p:cNvSpPr>
            <a:spLocks noChangeArrowheads="1"/>
          </p:cNvSpPr>
          <p:nvPr/>
        </p:nvSpPr>
        <p:spPr bwMode="auto">
          <a:xfrm>
            <a:off x="1592826" y="6538730"/>
            <a:ext cx="1885740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200" dirty="0">
                <a:solidFill>
                  <a:srgbClr val="000000"/>
                </a:solidFill>
                <a:latin typeface="Arial" panose="020B0604020202020204" pitchFamily="34" charset="0"/>
                <a:ea typeface="MS Mincho" panose="02020609040205080304" pitchFamily="49" charset="-128"/>
                <a:cs typeface="Arial" panose="020B0604020202020204" pitchFamily="34" charset="0"/>
              </a:rPr>
              <a:t>Note: A lakh is a unit in the Indian numbering system equal to one hundred thousand</a:t>
            </a:r>
            <a:r>
              <a:rPr lang="en-US" altLang="ja-JP" sz="800" dirty="0">
                <a:solidFill>
                  <a:srgbClr val="000000"/>
                </a:solidFill>
                <a:latin typeface="Georgia Pro" panose="02020404030301010803"/>
                <a:ea typeface="ＭＳ ゴシック" panose="020B0609070205080204" pitchFamily="49" charset="-128"/>
              </a:rPr>
              <a:t> </a:t>
            </a:r>
            <a:endParaRPr lang="en-US" altLang="ja-JP" dirty="0">
              <a:solidFill>
                <a:srgbClr val="000000"/>
              </a:solidFill>
              <a:latin typeface="Arial" panose="020B0604020202020204" pitchFamily="34" charset="0"/>
              <a:ea typeface="ＭＳ ゴシック" panose="020B0609070205080204" pitchFamily="49" charset="-128"/>
            </a:endParaRPr>
          </a:p>
        </p:txBody>
      </p:sp>
    </p:spTree>
    <p:extLst>
      <p:ext uri="{BB962C8B-B14F-4D97-AF65-F5344CB8AC3E}">
        <p14:creationId xmlns:p14="http://schemas.microsoft.com/office/powerpoint/2010/main" val="382343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53A1-834A-48AD-B0A8-2CE1FC2F3416}"/>
              </a:ext>
            </a:extLst>
          </p:cNvPr>
          <p:cNvSpPr>
            <a:spLocks noGrp="1"/>
          </p:cNvSpPr>
          <p:nvPr>
            <p:ph type="title"/>
          </p:nvPr>
        </p:nvSpPr>
        <p:spPr>
          <a:xfrm>
            <a:off x="838200" y="161929"/>
            <a:ext cx="10515600" cy="866775"/>
          </a:xfrm>
        </p:spPr>
        <p:txBody>
          <a:bodyPr>
            <a:normAutofit/>
          </a:bodyPr>
          <a:lstStyle/>
          <a:p>
            <a:pPr algn="ctr"/>
            <a:r>
              <a:rPr lang="en-SG" sz="4800" b="1" dirty="0"/>
              <a:t>Data Cleaning </a:t>
            </a:r>
          </a:p>
        </p:txBody>
      </p:sp>
      <p:graphicFrame>
        <p:nvGraphicFramePr>
          <p:cNvPr id="4" name="Content Placeholder 3">
            <a:extLst>
              <a:ext uri="{FF2B5EF4-FFF2-40B4-BE49-F238E27FC236}">
                <a16:creationId xmlns:a16="http://schemas.microsoft.com/office/drawing/2014/main" id="{D2CBF8B1-B284-437F-A9DD-F1BF0FA573BF}"/>
              </a:ext>
            </a:extLst>
          </p:cNvPr>
          <p:cNvGraphicFramePr>
            <a:graphicFrameLocks noGrp="1"/>
          </p:cNvGraphicFramePr>
          <p:nvPr>
            <p:ph idx="1"/>
            <p:extLst>
              <p:ext uri="{D42A27DB-BD31-4B8C-83A1-F6EECF244321}">
                <p14:modId xmlns:p14="http://schemas.microsoft.com/office/powerpoint/2010/main" val="3896934957"/>
              </p:ext>
            </p:extLst>
          </p:nvPr>
        </p:nvGraphicFramePr>
        <p:xfrm>
          <a:off x="257175" y="1304928"/>
          <a:ext cx="5886450" cy="5553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a:extLst>
              <a:ext uri="{FF2B5EF4-FFF2-40B4-BE49-F238E27FC236}">
                <a16:creationId xmlns:a16="http://schemas.microsoft.com/office/drawing/2014/main" id="{4DF29B05-EF14-43E6-B8B2-C12E0443F052}"/>
              </a:ext>
            </a:extLst>
          </p:cNvPr>
          <p:cNvGraphicFramePr>
            <a:graphicFrameLocks/>
          </p:cNvGraphicFramePr>
          <p:nvPr>
            <p:extLst>
              <p:ext uri="{D42A27DB-BD31-4B8C-83A1-F6EECF244321}">
                <p14:modId xmlns:p14="http://schemas.microsoft.com/office/powerpoint/2010/main" val="1442823348"/>
              </p:ext>
            </p:extLst>
          </p:nvPr>
        </p:nvGraphicFramePr>
        <p:xfrm>
          <a:off x="6143625" y="1304926"/>
          <a:ext cx="5886450" cy="5553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Arrow: Down 4">
            <a:extLst>
              <a:ext uri="{FF2B5EF4-FFF2-40B4-BE49-F238E27FC236}">
                <a16:creationId xmlns:a16="http://schemas.microsoft.com/office/drawing/2014/main" id="{14729BAC-6888-4918-AAA8-038C23E79080}"/>
              </a:ext>
            </a:extLst>
          </p:cNvPr>
          <p:cNvSpPr/>
          <p:nvPr/>
        </p:nvSpPr>
        <p:spPr>
          <a:xfrm rot="5400000">
            <a:off x="11835299" y="3885953"/>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Arrow: Down 5">
            <a:extLst>
              <a:ext uri="{FF2B5EF4-FFF2-40B4-BE49-F238E27FC236}">
                <a16:creationId xmlns:a16="http://schemas.microsoft.com/office/drawing/2014/main" id="{AFFE8E01-743D-4B79-A328-C7A64B975990}"/>
              </a:ext>
            </a:extLst>
          </p:cNvPr>
          <p:cNvSpPr/>
          <p:nvPr/>
        </p:nvSpPr>
        <p:spPr>
          <a:xfrm rot="5400000">
            <a:off x="7696899" y="5525995"/>
            <a:ext cx="298635"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Down 7">
            <a:extLst>
              <a:ext uri="{FF2B5EF4-FFF2-40B4-BE49-F238E27FC236}">
                <a16:creationId xmlns:a16="http://schemas.microsoft.com/office/drawing/2014/main" id="{167C0F9D-BE86-47A2-8D6C-3486A254CA73}"/>
              </a:ext>
            </a:extLst>
          </p:cNvPr>
          <p:cNvSpPr/>
          <p:nvPr/>
        </p:nvSpPr>
        <p:spPr>
          <a:xfrm rot="5400000">
            <a:off x="11909626" y="4405559"/>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Down 8">
            <a:extLst>
              <a:ext uri="{FF2B5EF4-FFF2-40B4-BE49-F238E27FC236}">
                <a16:creationId xmlns:a16="http://schemas.microsoft.com/office/drawing/2014/main" id="{3C0029F6-983E-471F-AA99-434D185983A3}"/>
              </a:ext>
            </a:extLst>
          </p:cNvPr>
          <p:cNvSpPr/>
          <p:nvPr/>
        </p:nvSpPr>
        <p:spPr>
          <a:xfrm rot="5400000">
            <a:off x="12641464" y="4777761"/>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99770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9"/>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9"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5"/>
            <a:ext cx="11734800" cy="8309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tx1">
                    <a:lumMod val="75000"/>
                    <a:lumOff val="25000"/>
                  </a:schemeClr>
                </a:solidFill>
              </a:rPr>
              <a:t>Missing Values</a:t>
            </a:r>
            <a:r>
              <a:rPr lang="en-US" sz="2400" b="1" dirty="0">
                <a:solidFill>
                  <a:schemeClr val="tx1">
                    <a:lumMod val="75000"/>
                    <a:lumOff val="25000"/>
                  </a:schemeClr>
                </a:solidFill>
              </a:rPr>
              <a:t>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39BCDE9-6CF8-45EE-BFA1-6E32ED5C240E}"/>
              </a:ext>
            </a:extLst>
          </p:cNvPr>
          <p:cNvSpPr/>
          <p:nvPr/>
        </p:nvSpPr>
        <p:spPr>
          <a:xfrm>
            <a:off x="4724408" y="5000270"/>
            <a:ext cx="2743195" cy="492443"/>
          </a:xfrm>
          <a:prstGeom prst="rect">
            <a:avLst/>
          </a:prstGeom>
        </p:spPr>
        <p:txBody>
          <a:bodyPr wrap="square" lIns="0" tIns="0" rIns="0" bIns="0" anchor="t">
            <a:spAutoFit/>
          </a:bodyPr>
          <a:lstStyle/>
          <a:p>
            <a:endParaRPr lang="en-US" sz="3200" dirty="0">
              <a:solidFill>
                <a:schemeClr val="accent4">
                  <a:lumMod val="75000"/>
                </a:schemeClr>
              </a:solidFill>
              <a:cs typeface="Segoe UI" panose="020B0502040204020203" pitchFamily="34" charset="0"/>
            </a:endParaRPr>
          </a:p>
        </p:txBody>
      </p:sp>
      <p:graphicFrame>
        <p:nvGraphicFramePr>
          <p:cNvPr id="22" name="Diagram 21">
            <a:extLst>
              <a:ext uri="{FF2B5EF4-FFF2-40B4-BE49-F238E27FC236}">
                <a16:creationId xmlns:a16="http://schemas.microsoft.com/office/drawing/2014/main" id="{91CC637A-C891-4117-A507-A28650129BE5}"/>
              </a:ext>
            </a:extLst>
          </p:cNvPr>
          <p:cNvGraphicFramePr/>
          <p:nvPr>
            <p:extLst>
              <p:ext uri="{D42A27DB-BD31-4B8C-83A1-F6EECF244321}">
                <p14:modId xmlns:p14="http://schemas.microsoft.com/office/powerpoint/2010/main" val="48481098"/>
              </p:ext>
            </p:extLst>
          </p:nvPr>
        </p:nvGraphicFramePr>
        <p:xfrm>
          <a:off x="-660402" y="605998"/>
          <a:ext cx="7051677" cy="6138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FB3E8C32-B36E-4A41-B514-ECFD4CFD47D9}"/>
              </a:ext>
            </a:extLst>
          </p:cNvPr>
          <p:cNvGraphicFramePr/>
          <p:nvPr>
            <p:extLst>
              <p:ext uri="{D42A27DB-BD31-4B8C-83A1-F6EECF244321}">
                <p14:modId xmlns:p14="http://schemas.microsoft.com/office/powerpoint/2010/main" val="3909108355"/>
              </p:ext>
            </p:extLst>
          </p:nvPr>
        </p:nvGraphicFramePr>
        <p:xfrm>
          <a:off x="5492753" y="587580"/>
          <a:ext cx="6880227" cy="61383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Arrow: Down 8">
            <a:extLst>
              <a:ext uri="{FF2B5EF4-FFF2-40B4-BE49-F238E27FC236}">
                <a16:creationId xmlns:a16="http://schemas.microsoft.com/office/drawing/2014/main" id="{2E0FD6A8-A1CE-45CC-84F8-E57F6A276C17}"/>
              </a:ext>
            </a:extLst>
          </p:cNvPr>
          <p:cNvSpPr/>
          <p:nvPr/>
        </p:nvSpPr>
        <p:spPr>
          <a:xfrm rot="4186806">
            <a:off x="2981038" y="-314533"/>
            <a:ext cx="240896" cy="1654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93577747"/>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1532</TotalTime>
  <Words>2463</Words>
  <Application>Microsoft Office PowerPoint</Application>
  <PresentationFormat>Widescreen</PresentationFormat>
  <Paragraphs>373</Paragraphs>
  <Slides>29</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Arial</vt:lpstr>
      <vt:lpstr>Arial</vt:lpstr>
      <vt:lpstr>Arial Unicode MS</vt:lpstr>
      <vt:lpstr>Britannic Bold</vt:lpstr>
      <vt:lpstr>Calibri</vt:lpstr>
      <vt:lpstr>Century Gothic</vt:lpstr>
      <vt:lpstr>Georgia Pro</vt:lpstr>
      <vt:lpstr>Georgia Pro Cond Black</vt:lpstr>
      <vt:lpstr>Gill Sans MT</vt:lpstr>
      <vt:lpstr>Helvetica Neue</vt:lpstr>
      <vt:lpstr>Segoe UI</vt:lpstr>
      <vt:lpstr>Segoe UI Light</vt:lpstr>
      <vt:lpstr>Wingdings</vt:lpstr>
      <vt:lpstr>Office Theme</vt:lpstr>
      <vt:lpstr>Gallery</vt:lpstr>
      <vt:lpstr>Project Analysis Presentation By Benjamin and Shabelyn </vt:lpstr>
      <vt:lpstr>Introduction</vt:lpstr>
      <vt:lpstr>Project analysis slide 6</vt:lpstr>
      <vt:lpstr>Project analysis slide 6</vt:lpstr>
      <vt:lpstr>Project analysis slide 2</vt:lpstr>
      <vt:lpstr> </vt:lpstr>
      <vt:lpstr>Project analysis slide 6</vt:lpstr>
      <vt:lpstr>Data Cleaning </vt:lpstr>
      <vt:lpstr>Project analysis slide 5</vt:lpstr>
      <vt:lpstr>Project analysis slide 5</vt:lpstr>
      <vt:lpstr>PowerPoint Presentation</vt:lpstr>
      <vt:lpstr>Project analysis slide 10</vt:lpstr>
      <vt:lpstr>Project analysis slide 10</vt:lpstr>
      <vt:lpstr>Project analysis slide 5</vt:lpstr>
      <vt:lpstr>Project analysis slide 10</vt:lpstr>
      <vt:lpstr>PowerPoint Presentation</vt:lpstr>
      <vt:lpstr>Project analysis slide 10</vt:lpstr>
      <vt:lpstr>Project analysis slide 10</vt:lpstr>
      <vt:lpstr>Project analysis slide 10</vt:lpstr>
      <vt:lpstr>PowerPoint Presentation</vt:lpstr>
      <vt:lpstr>PowerPoint Presentation</vt:lpstr>
      <vt:lpstr>PowerPoint Presentation</vt:lpstr>
      <vt:lpstr>Project analysis slide 10</vt:lpstr>
      <vt:lpstr>Project analysis slide 10</vt:lpstr>
      <vt:lpstr>Project analysis slide 8</vt:lpstr>
      <vt:lpstr>PowerPoint Presentation</vt:lpstr>
      <vt:lpstr>Accuracy Comparison </vt:lpstr>
      <vt:lpstr>Project analysis slide 10</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GOH CHU YIN</dc:creator>
  <cp:lastModifiedBy>Benjamin Poh</cp:lastModifiedBy>
  <cp:revision>107</cp:revision>
  <dcterms:created xsi:type="dcterms:W3CDTF">2020-12-20T13:50:16Z</dcterms:created>
  <dcterms:modified xsi:type="dcterms:W3CDTF">2020-12-29T12:07:53Z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